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5.jpg" ContentType="image/jpeg"/>
  <Override PartName="/ppt/media/image47.jpg" ContentType="image/jpeg"/>
  <Override PartName="/ppt/media/image49.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60" r:id="rId1"/>
  </p:sldMasterIdLst>
  <p:notesMasterIdLst>
    <p:notesMasterId r:id="rId32"/>
  </p:notesMasterIdLst>
  <p:handoutMasterIdLst>
    <p:handoutMasterId r:id="rId33"/>
  </p:handoutMasterIdLst>
  <p:sldIdLst>
    <p:sldId id="4589" r:id="rId2"/>
    <p:sldId id="4605" r:id="rId3"/>
    <p:sldId id="4612" r:id="rId4"/>
    <p:sldId id="4613" r:id="rId5"/>
    <p:sldId id="4590" r:id="rId6"/>
    <p:sldId id="4606" r:id="rId7"/>
    <p:sldId id="4591" r:id="rId8"/>
    <p:sldId id="4607" r:id="rId9"/>
    <p:sldId id="4594" r:id="rId10"/>
    <p:sldId id="4608" r:id="rId11"/>
    <p:sldId id="4597" r:id="rId12"/>
    <p:sldId id="4609" r:id="rId13"/>
    <p:sldId id="4598" r:id="rId14"/>
    <p:sldId id="4622" r:id="rId15"/>
    <p:sldId id="4623" r:id="rId16"/>
    <p:sldId id="4617" r:id="rId17"/>
    <p:sldId id="4601" r:id="rId18"/>
    <p:sldId id="4604" r:id="rId19"/>
    <p:sldId id="4618" r:id="rId20"/>
    <p:sldId id="4611" r:id="rId21"/>
    <p:sldId id="4620" r:id="rId22"/>
    <p:sldId id="4610" r:id="rId23"/>
    <p:sldId id="4621" r:id="rId24"/>
    <p:sldId id="4602" r:id="rId25"/>
    <p:sldId id="4619" r:id="rId26"/>
    <p:sldId id="4615" r:id="rId27"/>
    <p:sldId id="4616" r:id="rId28"/>
    <p:sldId id="4624" r:id="rId29"/>
    <p:sldId id="4625" r:id="rId30"/>
    <p:sldId id="460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A0B9"/>
    <a:srgbClr val="0E72AD"/>
    <a:srgbClr val="1C3865"/>
    <a:srgbClr val="00504A"/>
    <a:srgbClr val="457B9D"/>
    <a:srgbClr val="A2C9E1"/>
    <a:srgbClr val="10BAEC"/>
    <a:srgbClr val="17BEBB"/>
    <a:srgbClr val="5B9BD5"/>
    <a:srgbClr val="1D35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3447" autoAdjust="0"/>
  </p:normalViewPr>
  <p:slideViewPr>
    <p:cSldViewPr snapToGrid="0">
      <p:cViewPr varScale="1">
        <p:scale>
          <a:sx n="66" d="100"/>
          <a:sy n="66" d="100"/>
        </p:scale>
        <p:origin x="604" y="44"/>
      </p:cViewPr>
      <p:guideLst/>
    </p:cSldViewPr>
  </p:slideViewPr>
  <p:notesTextViewPr>
    <p:cViewPr>
      <p:scale>
        <a:sx n="300" d="100"/>
        <a:sy n="3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05C1AB-83B1-46D1-A72B-CEC0E2E429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SA"/>
          </a:p>
        </p:txBody>
      </p:sp>
      <p:sp>
        <p:nvSpPr>
          <p:cNvPr id="3" name="Date Placeholder 2">
            <a:extLst>
              <a:ext uri="{FF2B5EF4-FFF2-40B4-BE49-F238E27FC236}">
                <a16:creationId xmlns:a16="http://schemas.microsoft.com/office/drawing/2014/main" id="{8887BFDB-B7CA-466C-9083-D5094649FA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a:defRPr sz="1200"/>
            </a:lvl1pPr>
          </a:lstStyle>
          <a:p>
            <a:fld id="{73635382-4011-4AAE-89C8-81DBAABD2F14}" type="datetimeFigureOut">
              <a:rPr lang="ar-SA" smtClean="0"/>
              <a:t>07/08/1446</a:t>
            </a:fld>
            <a:endParaRPr lang="ar-SA"/>
          </a:p>
        </p:txBody>
      </p:sp>
      <p:sp>
        <p:nvSpPr>
          <p:cNvPr id="4" name="Footer Placeholder 3">
            <a:extLst>
              <a:ext uri="{FF2B5EF4-FFF2-40B4-BE49-F238E27FC236}">
                <a16:creationId xmlns:a16="http://schemas.microsoft.com/office/drawing/2014/main" id="{AF8A6723-7BA2-45CE-B837-2449A4EC5A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r">
              <a:defRPr sz="1200"/>
            </a:lvl1pPr>
          </a:lstStyle>
          <a:p>
            <a:endParaRPr lang="ar-SA"/>
          </a:p>
        </p:txBody>
      </p:sp>
      <p:sp>
        <p:nvSpPr>
          <p:cNvPr id="5" name="Slide Number Placeholder 4">
            <a:extLst>
              <a:ext uri="{FF2B5EF4-FFF2-40B4-BE49-F238E27FC236}">
                <a16:creationId xmlns:a16="http://schemas.microsoft.com/office/drawing/2014/main" id="{14748133-3DBA-43ED-A377-1EB5EC5B22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a:defRPr sz="1200"/>
            </a:lvl1pPr>
          </a:lstStyle>
          <a:p>
            <a:fld id="{6AB0D355-0444-4B5F-B08D-8DE72AFF72B7}" type="slidenum">
              <a:rPr lang="ar-SA" smtClean="0"/>
              <a:t>‹#›</a:t>
            </a:fld>
            <a:endParaRPr lang="ar-SA"/>
          </a:p>
        </p:txBody>
      </p:sp>
    </p:spTree>
    <p:extLst>
      <p:ext uri="{BB962C8B-B14F-4D97-AF65-F5344CB8AC3E}">
        <p14:creationId xmlns:p14="http://schemas.microsoft.com/office/powerpoint/2010/main" val="39741332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5B523-6C1B-45A5-AF29-9E99FD38FAA0}"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05BCF-DD65-4296-9662-B67D8B447DCE}" type="slidenum">
              <a:rPr lang="en-US" smtClean="0"/>
              <a:t>‹#›</a:t>
            </a:fld>
            <a:endParaRPr lang="en-US"/>
          </a:p>
        </p:txBody>
      </p:sp>
    </p:spTree>
    <p:extLst>
      <p:ext uri="{BB962C8B-B14F-4D97-AF65-F5344CB8AC3E}">
        <p14:creationId xmlns:p14="http://schemas.microsoft.com/office/powerpoint/2010/main" val="326289934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E9132D6-0004-C34B-A570-7AECE0027133}"/>
              </a:ext>
            </a:extLst>
          </p:cNvPr>
          <p:cNvSpPr>
            <a:spLocks noGrp="1"/>
          </p:cNvSpPr>
          <p:nvPr>
            <p:ph type="pic" sz="quarter" idx="10"/>
          </p:nvPr>
        </p:nvSpPr>
        <p:spPr>
          <a:xfrm>
            <a:off x="0" y="0"/>
            <a:ext cx="4054072"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006160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E9132D6-0004-C34B-A570-7AECE0027133}"/>
              </a:ext>
            </a:extLst>
          </p:cNvPr>
          <p:cNvSpPr>
            <a:spLocks noGrp="1"/>
          </p:cNvSpPr>
          <p:nvPr>
            <p:ph type="pic" sz="quarter" idx="10"/>
          </p:nvPr>
        </p:nvSpPr>
        <p:spPr>
          <a:xfrm>
            <a:off x="0" y="0"/>
            <a:ext cx="4968710"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49831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E9132D6-0004-C34B-A570-7AECE0027133}"/>
              </a:ext>
            </a:extLst>
          </p:cNvPr>
          <p:cNvSpPr>
            <a:spLocks noGrp="1"/>
          </p:cNvSpPr>
          <p:nvPr>
            <p:ph type="pic" sz="quarter" idx="10"/>
          </p:nvPr>
        </p:nvSpPr>
        <p:spPr>
          <a:xfrm>
            <a:off x="0" y="0"/>
            <a:ext cx="12192000" cy="3429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5986036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BCCF403-77F5-E64B-B3A1-43CAED52C50B}"/>
              </a:ext>
            </a:extLst>
          </p:cNvPr>
          <p:cNvSpPr/>
          <p:nvPr userDrawn="1"/>
        </p:nvSpPr>
        <p:spPr>
          <a:xfrm>
            <a:off x="11154250" y="381000"/>
            <a:ext cx="277139" cy="277067"/>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dirty="0">
              <a:latin typeface="Lato Light" panose="020F0502020204030203" pitchFamily="34" charset="0"/>
            </a:endParaRPr>
          </a:p>
        </p:txBody>
      </p:sp>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F4AFA0A0-434E-E340-A675-5E45B45DDFED}"/>
              </a:ext>
            </a:extLst>
          </p:cNvPr>
          <p:cNvSpPr txBox="1"/>
          <p:nvPr userDrawn="1"/>
        </p:nvSpPr>
        <p:spPr>
          <a:xfrm>
            <a:off x="11198243" y="442590"/>
            <a:ext cx="189155" cy="153888"/>
          </a:xfrm>
          <a:prstGeom prst="rect">
            <a:avLst/>
          </a:prstGeom>
          <a:noFill/>
        </p:spPr>
        <p:txBody>
          <a:bodyPr wrap="none" lIns="0" tIns="0" rIns="0" bIns="0" rtlCol="0" anchor="ctr">
            <a:spAutoFit/>
          </a:bodyPr>
          <a:lstStyle/>
          <a:p>
            <a:pPr algn="ctr"/>
            <a:fld id="{C2130A1F-96FE-9345-9E91-FD9BE4197128}" type="slidenum">
              <a:rPr lang="en-US" sz="1000" b="0" i="0" spc="0" smtClean="0">
                <a:solidFill>
                  <a:schemeClr val="bg1"/>
                </a:solidFill>
                <a:latin typeface="Poppins Medium" pitchFamily="2" charset="77"/>
                <a:cs typeface="Poppins Medium" pitchFamily="2" charset="77"/>
              </a:rPr>
              <a:pPr algn="ctr"/>
              <a:t>‹#›</a:t>
            </a:fld>
            <a:endParaRPr lang="en-US" sz="1400" b="0" i="0" spc="0" dirty="0">
              <a:solidFill>
                <a:schemeClr val="bg1"/>
              </a:solidFill>
              <a:latin typeface="Poppins Medium" pitchFamily="2" charset="77"/>
              <a:cs typeface="Poppins Medium" pitchFamily="2" charset="77"/>
            </a:endParaRPr>
          </a:p>
        </p:txBody>
      </p:sp>
    </p:spTree>
    <p:extLst>
      <p:ext uri="{BB962C8B-B14F-4D97-AF65-F5344CB8AC3E}">
        <p14:creationId xmlns:p14="http://schemas.microsoft.com/office/powerpoint/2010/main" val="22392319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ftr="0" dt="0"/>
  <p:txStyles>
    <p:titleStyle>
      <a:lvl1pPr algn="l" defTabSz="914172" rtl="0" eaLnBrk="1" latinLnBrk="0" hangingPunct="1">
        <a:lnSpc>
          <a:spcPct val="90000"/>
        </a:lnSpc>
        <a:spcBef>
          <a:spcPct val="0"/>
        </a:spcBef>
        <a:buNone/>
        <a:defRPr sz="3300" b="1" i="0" kern="1200">
          <a:solidFill>
            <a:schemeClr val="tx2"/>
          </a:solidFill>
          <a:latin typeface="Poppins" pitchFamily="2" charset="77"/>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b="0" i="0" kern="1200">
          <a:solidFill>
            <a:schemeClr val="tx1"/>
          </a:solidFill>
          <a:latin typeface="Lato Light" panose="020F0502020204030203" pitchFamily="34" charset="0"/>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b="0" i="0" kern="1200">
          <a:solidFill>
            <a:schemeClr val="tx1"/>
          </a:solidFill>
          <a:latin typeface="Lato Light" panose="020F0502020204030203" pitchFamily="34" charset="0"/>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b="0" i="0" kern="1200">
          <a:solidFill>
            <a:schemeClr val="tx1"/>
          </a:solidFill>
          <a:latin typeface="Lato Light" panose="020F0502020204030203" pitchFamily="34" charset="0"/>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18" Type="http://schemas.openxmlformats.org/officeDocument/2006/relationships/image" Target="../media/image30.png"/><Relationship Id="rId3" Type="http://schemas.openxmlformats.org/officeDocument/2006/relationships/image" Target="../media/image15.jpg"/><Relationship Id="rId21" Type="http://schemas.openxmlformats.org/officeDocument/2006/relationships/image" Target="../media/image33.png"/><Relationship Id="rId7" Type="http://schemas.openxmlformats.org/officeDocument/2006/relationships/image" Target="../media/image19.jpg"/><Relationship Id="rId12" Type="http://schemas.openxmlformats.org/officeDocument/2006/relationships/image" Target="../media/image24.jpg"/><Relationship Id="rId17" Type="http://schemas.openxmlformats.org/officeDocument/2006/relationships/image" Target="../media/image29.png"/><Relationship Id="rId25" Type="http://schemas.openxmlformats.org/officeDocument/2006/relationships/image" Target="../media/image37.jpeg"/><Relationship Id="rId2" Type="http://schemas.openxmlformats.org/officeDocument/2006/relationships/image" Target="../media/image1.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jpg"/><Relationship Id="rId23" Type="http://schemas.openxmlformats.org/officeDocument/2006/relationships/image" Target="../media/image35.jpe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jpg"/><Relationship Id="rId14" Type="http://schemas.openxmlformats.org/officeDocument/2006/relationships/image" Target="../media/image26.jpg"/><Relationship Id="rId22" Type="http://schemas.openxmlformats.org/officeDocument/2006/relationships/image" Target="../media/image34.jpe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jpg"/><Relationship Id="rId2" Type="http://schemas.openxmlformats.org/officeDocument/2006/relationships/image" Target="../media/image1.png"/><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jp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E079-ED1F-9A03-3447-30F3FD9474FE}"/>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EC8E0705-BFA5-AE3A-B75B-1C136DFE9E15}"/>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10145218-5A40-E3F9-2573-BB9D62DC206E}"/>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A6A1DA39-4755-F674-D72B-26C0DF8AB8D4}"/>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0876BDD-4BC9-DC0C-5CEE-0F9FE4B3E0EB}"/>
              </a:ext>
            </a:extLst>
          </p:cNvPr>
          <p:cNvSpPr txBox="1"/>
          <p:nvPr/>
        </p:nvSpPr>
        <p:spPr>
          <a:xfrm>
            <a:off x="-33974" y="4049087"/>
            <a:ext cx="5538287" cy="978729"/>
          </a:xfrm>
          <a:prstGeom prst="rect">
            <a:avLst/>
          </a:prstGeom>
          <a:noFill/>
        </p:spPr>
        <p:txBody>
          <a:bodyPr wrap="square">
            <a:spAutoFit/>
          </a:bodyPr>
          <a:lstStyle/>
          <a:p>
            <a:pPr marL="0" marR="0" lvl="0" indent="0" algn="ctr" defTabSz="914309" rtl="0" eaLnBrk="1" fontAlgn="auto" latinLnBrk="0" hangingPunct="1">
              <a:lnSpc>
                <a:spcPct val="90000"/>
              </a:lnSpc>
              <a:spcBef>
                <a:spcPct val="0"/>
              </a:spcBef>
              <a:spcAft>
                <a:spcPts val="0"/>
              </a:spcAft>
              <a:buClrTx/>
              <a:buSzTx/>
              <a:buFontTx/>
              <a:buNone/>
              <a:tabLst/>
              <a:defRPr sz="3200" b="1">
                <a:solidFill>
                  <a:srgbClr val="2F5597"/>
                </a:solidFill>
              </a:defRPr>
            </a:pPr>
            <a:r>
              <a:rPr lang="ar-SA" sz="3200" b="1" cap="all" dirty="0">
                <a:solidFill>
                  <a:srgbClr val="2F5597"/>
                </a:solidFill>
                <a:latin typeface="Tw Cen MT" panose="020B0602020104020603"/>
              </a:rPr>
              <a:t>الاستعانة بالمصادر الخارجية</a:t>
            </a:r>
          </a:p>
          <a:p>
            <a:pPr marL="0" marR="0" lvl="0" indent="0" algn="ctr" defTabSz="914309" rtl="0" eaLnBrk="1" fontAlgn="auto" latinLnBrk="0" hangingPunct="1">
              <a:lnSpc>
                <a:spcPct val="90000"/>
              </a:lnSpc>
              <a:spcBef>
                <a:spcPct val="0"/>
              </a:spcBef>
              <a:spcAft>
                <a:spcPts val="0"/>
              </a:spcAft>
              <a:buClrTx/>
              <a:buSzTx/>
              <a:buFontTx/>
              <a:buNone/>
              <a:tabLst/>
              <a:defRPr sz="3200" b="1">
                <a:solidFill>
                  <a:srgbClr val="2F5597"/>
                </a:solidFill>
              </a:defRPr>
            </a:pPr>
            <a:r>
              <a:rPr kumimoji="0" lang="ar-SA" sz="3200" b="1" i="0" u="none" strike="noStrike" kern="1200" cap="all" spc="0" normalizeH="0" baseline="0" noProof="0" dirty="0">
                <a:ln>
                  <a:noFill/>
                </a:ln>
                <a:solidFill>
                  <a:srgbClr val="2F5597"/>
                </a:solidFill>
                <a:effectLst/>
                <a:uLnTx/>
                <a:uFillTx/>
                <a:latin typeface="Tw Cen MT" panose="020B0602020104020603"/>
                <a:ea typeface="+mn-ea"/>
                <a:cs typeface="+mn-cs"/>
              </a:rPr>
              <a:t>وحلول الموارد البشرية</a:t>
            </a:r>
            <a:endParaRPr kumimoji="0" lang="en-GB" sz="3200" b="1" i="0" u="none" strike="noStrike" kern="1200" cap="all" spc="0" normalizeH="0" baseline="0" noProof="0" dirty="0">
              <a:ln>
                <a:noFill/>
              </a:ln>
              <a:solidFill>
                <a:srgbClr val="2F5597"/>
              </a:solidFill>
              <a:effectLst/>
              <a:uLnTx/>
              <a:uFillTx/>
              <a:latin typeface="Tw Cen MT" panose="020B0602020104020603"/>
              <a:ea typeface="+mn-ea"/>
              <a:cs typeface="+mn-cs"/>
            </a:endParaRPr>
          </a:p>
        </p:txBody>
      </p:sp>
      <p:pic>
        <p:nvPicPr>
          <p:cNvPr id="3" name="Picture 2">
            <a:extLst>
              <a:ext uri="{FF2B5EF4-FFF2-40B4-BE49-F238E27FC236}">
                <a16:creationId xmlns:a16="http://schemas.microsoft.com/office/drawing/2014/main" id="{9D48426B-E265-BF5E-FB9D-BE87C846293F}"/>
              </a:ext>
            </a:extLst>
          </p:cNvPr>
          <p:cNvPicPr>
            <a:picLocks noChangeAspect="1"/>
          </p:cNvPicPr>
          <p:nvPr/>
        </p:nvPicPr>
        <p:blipFill>
          <a:blip r:embed="rId3"/>
          <a:stretch>
            <a:fillRect/>
          </a:stretch>
        </p:blipFill>
        <p:spPr>
          <a:xfrm>
            <a:off x="5265019" y="77904"/>
            <a:ext cx="6015789" cy="5431324"/>
          </a:xfrm>
          <a:prstGeom prst="rect">
            <a:avLst/>
          </a:prstGeom>
        </p:spPr>
      </p:pic>
      <p:pic>
        <p:nvPicPr>
          <p:cNvPr id="5" name="Picture 4">
            <a:extLst>
              <a:ext uri="{FF2B5EF4-FFF2-40B4-BE49-F238E27FC236}">
                <a16:creationId xmlns:a16="http://schemas.microsoft.com/office/drawing/2014/main" id="{4ABD116F-DAA6-DF2B-C4D7-4EFC55E1B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40" y="0"/>
            <a:ext cx="5223060" cy="3892344"/>
          </a:xfrm>
          <a:prstGeom prst="rect">
            <a:avLst/>
          </a:prstGeom>
        </p:spPr>
      </p:pic>
      <p:grpSp>
        <p:nvGrpSpPr>
          <p:cNvPr id="9" name="object 2">
            <a:extLst>
              <a:ext uri="{FF2B5EF4-FFF2-40B4-BE49-F238E27FC236}">
                <a16:creationId xmlns:a16="http://schemas.microsoft.com/office/drawing/2014/main" id="{339DB7D9-855E-3CD8-7DB4-BBB8E166A178}"/>
              </a:ext>
            </a:extLst>
          </p:cNvPr>
          <p:cNvGrpSpPr/>
          <p:nvPr/>
        </p:nvGrpSpPr>
        <p:grpSpPr>
          <a:xfrm>
            <a:off x="8737176" y="5685235"/>
            <a:ext cx="1023987" cy="1094613"/>
            <a:chOff x="6687760" y="1404719"/>
            <a:chExt cx="2027555" cy="2628265"/>
          </a:xfrm>
        </p:grpSpPr>
        <p:pic>
          <p:nvPicPr>
            <p:cNvPr id="11" name="object 3">
              <a:extLst>
                <a:ext uri="{FF2B5EF4-FFF2-40B4-BE49-F238E27FC236}">
                  <a16:creationId xmlns:a16="http://schemas.microsoft.com/office/drawing/2014/main" id="{5057F208-4D1E-3999-FE47-E81303DB6D31}"/>
                </a:ext>
              </a:extLst>
            </p:cNvPr>
            <p:cNvPicPr/>
            <p:nvPr/>
          </p:nvPicPr>
          <p:blipFill>
            <a:blip r:embed="rId5" cstate="print"/>
            <a:stretch>
              <a:fillRect/>
            </a:stretch>
          </p:blipFill>
          <p:spPr>
            <a:xfrm>
              <a:off x="6687760" y="1404719"/>
              <a:ext cx="2027231" cy="2627773"/>
            </a:xfrm>
            <a:prstGeom prst="rect">
              <a:avLst/>
            </a:prstGeom>
          </p:spPr>
        </p:pic>
        <p:pic>
          <p:nvPicPr>
            <p:cNvPr id="12" name="object 4">
              <a:extLst>
                <a:ext uri="{FF2B5EF4-FFF2-40B4-BE49-F238E27FC236}">
                  <a16:creationId xmlns:a16="http://schemas.microsoft.com/office/drawing/2014/main" id="{5062D9CE-9BBD-4003-0F96-1832F2EDFCB3}"/>
                </a:ext>
              </a:extLst>
            </p:cNvPr>
            <p:cNvPicPr/>
            <p:nvPr/>
          </p:nvPicPr>
          <p:blipFill>
            <a:blip r:embed="rId6" cstate="print"/>
            <a:stretch>
              <a:fillRect/>
            </a:stretch>
          </p:blipFill>
          <p:spPr>
            <a:xfrm>
              <a:off x="7012189" y="1687922"/>
              <a:ext cx="1419388" cy="1992757"/>
            </a:xfrm>
            <a:prstGeom prst="rect">
              <a:avLst/>
            </a:prstGeom>
          </p:spPr>
        </p:pic>
      </p:grpSp>
      <p:grpSp>
        <p:nvGrpSpPr>
          <p:cNvPr id="13" name="object 5">
            <a:extLst>
              <a:ext uri="{FF2B5EF4-FFF2-40B4-BE49-F238E27FC236}">
                <a16:creationId xmlns:a16="http://schemas.microsoft.com/office/drawing/2014/main" id="{3F2B8A06-9FEC-126B-DFD4-DACDA4FD18B2}"/>
              </a:ext>
            </a:extLst>
          </p:cNvPr>
          <p:cNvGrpSpPr/>
          <p:nvPr/>
        </p:nvGrpSpPr>
        <p:grpSpPr>
          <a:xfrm>
            <a:off x="9841075" y="5648364"/>
            <a:ext cx="1024151" cy="1131945"/>
            <a:chOff x="1802832" y="1404719"/>
            <a:chExt cx="2027555" cy="2628265"/>
          </a:xfrm>
        </p:grpSpPr>
        <p:pic>
          <p:nvPicPr>
            <p:cNvPr id="15" name="object 6">
              <a:extLst>
                <a:ext uri="{FF2B5EF4-FFF2-40B4-BE49-F238E27FC236}">
                  <a16:creationId xmlns:a16="http://schemas.microsoft.com/office/drawing/2014/main" id="{91C672B2-F14C-BFCA-F6D6-FB2602A40AC4}"/>
                </a:ext>
              </a:extLst>
            </p:cNvPr>
            <p:cNvPicPr/>
            <p:nvPr/>
          </p:nvPicPr>
          <p:blipFill>
            <a:blip r:embed="rId5" cstate="print"/>
            <a:stretch>
              <a:fillRect/>
            </a:stretch>
          </p:blipFill>
          <p:spPr>
            <a:xfrm>
              <a:off x="1802832" y="1404719"/>
              <a:ext cx="2027231" cy="2627773"/>
            </a:xfrm>
            <a:prstGeom prst="rect">
              <a:avLst/>
            </a:prstGeom>
          </p:spPr>
        </p:pic>
        <p:pic>
          <p:nvPicPr>
            <p:cNvPr id="16" name="object 7">
              <a:extLst>
                <a:ext uri="{FF2B5EF4-FFF2-40B4-BE49-F238E27FC236}">
                  <a16:creationId xmlns:a16="http://schemas.microsoft.com/office/drawing/2014/main" id="{93649659-0028-A631-A1C8-49D4C415F387}"/>
                </a:ext>
              </a:extLst>
            </p:cNvPr>
            <p:cNvPicPr/>
            <p:nvPr/>
          </p:nvPicPr>
          <p:blipFill>
            <a:blip r:embed="rId7" cstate="print"/>
            <a:stretch>
              <a:fillRect/>
            </a:stretch>
          </p:blipFill>
          <p:spPr>
            <a:xfrm>
              <a:off x="2119242" y="1687922"/>
              <a:ext cx="1435427" cy="1992757"/>
            </a:xfrm>
            <a:prstGeom prst="rect">
              <a:avLst/>
            </a:prstGeom>
          </p:spPr>
        </p:pic>
      </p:grpSp>
      <p:grpSp>
        <p:nvGrpSpPr>
          <p:cNvPr id="17" name="object 8">
            <a:extLst>
              <a:ext uri="{FF2B5EF4-FFF2-40B4-BE49-F238E27FC236}">
                <a16:creationId xmlns:a16="http://schemas.microsoft.com/office/drawing/2014/main" id="{C582029A-0986-3AF5-D275-CE3A5E2E0D6A}"/>
              </a:ext>
            </a:extLst>
          </p:cNvPr>
          <p:cNvGrpSpPr/>
          <p:nvPr/>
        </p:nvGrpSpPr>
        <p:grpSpPr>
          <a:xfrm>
            <a:off x="6400800" y="5713849"/>
            <a:ext cx="1080095" cy="1065597"/>
            <a:chOff x="4230648" y="782404"/>
            <a:chExt cx="2027555" cy="2628265"/>
          </a:xfrm>
        </p:grpSpPr>
        <p:pic>
          <p:nvPicPr>
            <p:cNvPr id="18" name="object 9">
              <a:extLst>
                <a:ext uri="{FF2B5EF4-FFF2-40B4-BE49-F238E27FC236}">
                  <a16:creationId xmlns:a16="http://schemas.microsoft.com/office/drawing/2014/main" id="{08018DF7-41EE-7D0D-7364-495A2E61A6A0}"/>
                </a:ext>
              </a:extLst>
            </p:cNvPr>
            <p:cNvPicPr/>
            <p:nvPr/>
          </p:nvPicPr>
          <p:blipFill>
            <a:blip r:embed="rId5" cstate="print"/>
            <a:stretch>
              <a:fillRect/>
            </a:stretch>
          </p:blipFill>
          <p:spPr>
            <a:xfrm>
              <a:off x="4230648" y="782404"/>
              <a:ext cx="2027224" cy="2627780"/>
            </a:xfrm>
            <a:prstGeom prst="rect">
              <a:avLst/>
            </a:prstGeom>
          </p:spPr>
        </p:pic>
        <p:pic>
          <p:nvPicPr>
            <p:cNvPr id="19" name="object 10">
              <a:extLst>
                <a:ext uri="{FF2B5EF4-FFF2-40B4-BE49-F238E27FC236}">
                  <a16:creationId xmlns:a16="http://schemas.microsoft.com/office/drawing/2014/main" id="{C1A66D60-637E-6FA6-8F53-CDB77D3543F9}"/>
                </a:ext>
              </a:extLst>
            </p:cNvPr>
            <p:cNvPicPr/>
            <p:nvPr/>
          </p:nvPicPr>
          <p:blipFill>
            <a:blip r:embed="rId8" cstate="print"/>
            <a:stretch>
              <a:fillRect/>
            </a:stretch>
          </p:blipFill>
          <p:spPr>
            <a:xfrm>
              <a:off x="4551068" y="1065622"/>
              <a:ext cx="1427407" cy="1992757"/>
            </a:xfrm>
            <a:prstGeom prst="rect">
              <a:avLst/>
            </a:prstGeom>
          </p:spPr>
        </p:pic>
      </p:grpSp>
      <p:grpSp>
        <p:nvGrpSpPr>
          <p:cNvPr id="20" name="object 11">
            <a:extLst>
              <a:ext uri="{FF2B5EF4-FFF2-40B4-BE49-F238E27FC236}">
                <a16:creationId xmlns:a16="http://schemas.microsoft.com/office/drawing/2014/main" id="{6D53CDAC-7586-0CE3-54F9-30C2F52AA68B}"/>
              </a:ext>
            </a:extLst>
          </p:cNvPr>
          <p:cNvGrpSpPr/>
          <p:nvPr/>
        </p:nvGrpSpPr>
        <p:grpSpPr>
          <a:xfrm>
            <a:off x="7620000" y="5713849"/>
            <a:ext cx="880454" cy="1065794"/>
            <a:chOff x="4230648" y="3844707"/>
            <a:chExt cx="2027555" cy="2628265"/>
          </a:xfrm>
        </p:grpSpPr>
        <p:pic>
          <p:nvPicPr>
            <p:cNvPr id="21" name="object 12">
              <a:extLst>
                <a:ext uri="{FF2B5EF4-FFF2-40B4-BE49-F238E27FC236}">
                  <a16:creationId xmlns:a16="http://schemas.microsoft.com/office/drawing/2014/main" id="{8926174B-C404-B5D4-8F3E-AEA53DA500CD}"/>
                </a:ext>
              </a:extLst>
            </p:cNvPr>
            <p:cNvPicPr/>
            <p:nvPr/>
          </p:nvPicPr>
          <p:blipFill>
            <a:blip r:embed="rId5" cstate="print"/>
            <a:stretch>
              <a:fillRect/>
            </a:stretch>
          </p:blipFill>
          <p:spPr>
            <a:xfrm>
              <a:off x="4230648" y="3844707"/>
              <a:ext cx="2027224" cy="2627778"/>
            </a:xfrm>
            <a:prstGeom prst="rect">
              <a:avLst/>
            </a:prstGeom>
          </p:spPr>
        </p:pic>
        <p:pic>
          <p:nvPicPr>
            <p:cNvPr id="22" name="object 13">
              <a:extLst>
                <a:ext uri="{FF2B5EF4-FFF2-40B4-BE49-F238E27FC236}">
                  <a16:creationId xmlns:a16="http://schemas.microsoft.com/office/drawing/2014/main" id="{1DEE878A-D609-2EB2-4211-0373A5D53B30}"/>
                </a:ext>
              </a:extLst>
            </p:cNvPr>
            <p:cNvPicPr/>
            <p:nvPr/>
          </p:nvPicPr>
          <p:blipFill>
            <a:blip r:embed="rId9" cstate="print"/>
            <a:stretch>
              <a:fillRect/>
            </a:stretch>
          </p:blipFill>
          <p:spPr>
            <a:xfrm>
              <a:off x="4555077" y="4127919"/>
              <a:ext cx="1419383" cy="1992757"/>
            </a:xfrm>
            <a:prstGeom prst="rect">
              <a:avLst/>
            </a:prstGeom>
          </p:spPr>
        </p:pic>
      </p:grpSp>
    </p:spTree>
    <p:extLst>
      <p:ext uri="{BB962C8B-B14F-4D97-AF65-F5344CB8AC3E}">
        <p14:creationId xmlns:p14="http://schemas.microsoft.com/office/powerpoint/2010/main" val="3443006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3D232-AD6E-0500-D093-442D29431696}"/>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24720861-6654-FB35-DDE1-631730ED57E2}"/>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56D1CD95-10AD-8259-0913-A1CA839524F6}"/>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C08181A0-7E84-1C08-DA44-295BAFA03C33}"/>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6F451F8-F5E5-A70C-DA46-178F0C66317C}"/>
              </a:ext>
            </a:extLst>
          </p:cNvPr>
          <p:cNvSpPr txBox="1"/>
          <p:nvPr/>
        </p:nvSpPr>
        <p:spPr>
          <a:xfrm>
            <a:off x="415741" y="725150"/>
            <a:ext cx="10597415" cy="5038367"/>
          </a:xfrm>
          <a:prstGeom prst="rect">
            <a:avLst/>
          </a:prstGeom>
          <a:noFill/>
        </p:spPr>
        <p:txBody>
          <a:bodyPr wrap="square">
            <a:spAutoFit/>
          </a:bodyPr>
          <a:lstStyle/>
          <a:p>
            <a:pPr>
              <a:lnSpc>
                <a:spcPct val="150000"/>
              </a:lnSpc>
            </a:pPr>
            <a:r>
              <a:rPr lang="en-GB" sz="1600" b="1" dirty="0">
                <a:solidFill>
                  <a:schemeClr val="tx2"/>
                </a:solidFill>
              </a:rPr>
              <a:t>Our </a:t>
            </a:r>
            <a:r>
              <a:rPr lang="en-US" sz="1600" b="1" dirty="0">
                <a:solidFill>
                  <a:schemeClr val="tx2"/>
                </a:solidFill>
              </a:rPr>
              <a:t>Mission</a:t>
            </a:r>
            <a:r>
              <a:rPr lang="en-GB" sz="1600" b="1" dirty="0">
                <a:solidFill>
                  <a:schemeClr val="tx2"/>
                </a:solidFill>
              </a:rPr>
              <a:t>:</a:t>
            </a:r>
          </a:p>
          <a:p>
            <a:pPr>
              <a:lnSpc>
                <a:spcPct val="150000"/>
              </a:lnSpc>
            </a:pPr>
            <a:r>
              <a:rPr lang="en-GB" sz="1400" dirty="0">
                <a:solidFill>
                  <a:schemeClr val="tx2"/>
                </a:solidFill>
              </a:rPr>
              <a:t>To provide services with the highest levels of professionalism, efficiency and transparency to meet our customers’ requirements in managing and operating their businesses and to the most valuable choice to meet their requirements.</a:t>
            </a:r>
            <a:endParaRPr lang="ar-SA" sz="1400" dirty="0">
              <a:solidFill>
                <a:schemeClr val="tx2"/>
              </a:solidFill>
            </a:endParaRPr>
          </a:p>
          <a:p>
            <a:pPr>
              <a:lnSpc>
                <a:spcPct val="150000"/>
              </a:lnSpc>
            </a:pPr>
            <a:endParaRPr lang="en-GB" sz="1600" b="1" dirty="0">
              <a:solidFill>
                <a:schemeClr val="tx2"/>
              </a:solidFill>
            </a:endParaRPr>
          </a:p>
          <a:p>
            <a:pPr>
              <a:lnSpc>
                <a:spcPct val="150000"/>
              </a:lnSpc>
            </a:pPr>
            <a:r>
              <a:rPr lang="en-GB" sz="1600" b="1" dirty="0">
                <a:solidFill>
                  <a:schemeClr val="tx2"/>
                </a:solidFill>
              </a:rPr>
              <a:t>Our</a:t>
            </a:r>
            <a:r>
              <a:rPr lang="en-US" sz="1600" b="1" dirty="0">
                <a:solidFill>
                  <a:schemeClr val="tx2"/>
                </a:solidFill>
              </a:rPr>
              <a:t> Core Values:</a:t>
            </a:r>
            <a:endParaRPr lang="en-GB" sz="1400" dirty="0"/>
          </a:p>
          <a:p>
            <a:pPr marL="742950" lvl="1" indent="-285750">
              <a:lnSpc>
                <a:spcPct val="150000"/>
              </a:lnSpc>
              <a:buFont typeface="Arial" panose="020B0604020202020204" pitchFamily="34" charset="0"/>
              <a:buChar char="•"/>
            </a:pPr>
            <a:r>
              <a:rPr lang="en-GB" sz="1400" dirty="0">
                <a:solidFill>
                  <a:schemeClr val="tx2"/>
                </a:solidFill>
              </a:rPr>
              <a:t>Service Excellence</a:t>
            </a:r>
          </a:p>
          <a:p>
            <a:pPr marL="742950" lvl="1" indent="-285750">
              <a:lnSpc>
                <a:spcPct val="150000"/>
              </a:lnSpc>
              <a:buFont typeface="Arial" panose="020B0604020202020204" pitchFamily="34" charset="0"/>
              <a:buChar char="•"/>
            </a:pPr>
            <a:r>
              <a:rPr lang="en-GB" sz="1400" dirty="0">
                <a:solidFill>
                  <a:schemeClr val="tx2"/>
                </a:solidFill>
              </a:rPr>
              <a:t>Professionalism </a:t>
            </a:r>
          </a:p>
          <a:p>
            <a:pPr marL="742950" lvl="1" indent="-285750">
              <a:lnSpc>
                <a:spcPct val="150000"/>
              </a:lnSpc>
              <a:buFont typeface="Arial" panose="020B0604020202020204" pitchFamily="34" charset="0"/>
              <a:buChar char="•"/>
            </a:pPr>
            <a:r>
              <a:rPr lang="en-GB" sz="1400" dirty="0">
                <a:solidFill>
                  <a:schemeClr val="tx2"/>
                </a:solidFill>
              </a:rPr>
              <a:t>Honesty &amp; Transparency</a:t>
            </a:r>
          </a:p>
          <a:p>
            <a:pPr marL="742950" lvl="1" indent="-285750">
              <a:lnSpc>
                <a:spcPct val="150000"/>
              </a:lnSpc>
              <a:buFont typeface="Arial" panose="020B0604020202020204" pitchFamily="34" charset="0"/>
              <a:buChar char="•"/>
            </a:pPr>
            <a:r>
              <a:rPr lang="en-GB" sz="1400" dirty="0">
                <a:solidFill>
                  <a:schemeClr val="tx2"/>
                </a:solidFill>
              </a:rPr>
              <a:t>Credibility </a:t>
            </a:r>
          </a:p>
          <a:p>
            <a:pPr marL="742950" lvl="1" indent="-285750">
              <a:lnSpc>
                <a:spcPct val="150000"/>
              </a:lnSpc>
              <a:buFont typeface="Arial" panose="020B0604020202020204" pitchFamily="34" charset="0"/>
              <a:buChar char="•"/>
            </a:pPr>
            <a:r>
              <a:rPr lang="en-GB" sz="1400" dirty="0">
                <a:solidFill>
                  <a:schemeClr val="tx2"/>
                </a:solidFill>
              </a:rPr>
              <a:t>Trust</a:t>
            </a:r>
          </a:p>
          <a:p>
            <a:pPr marL="742950" lvl="1" indent="-285750">
              <a:lnSpc>
                <a:spcPct val="150000"/>
              </a:lnSpc>
              <a:buFont typeface="Arial" panose="020B0604020202020204" pitchFamily="34" charset="0"/>
              <a:buChar char="•"/>
            </a:pPr>
            <a:r>
              <a:rPr lang="en-GB" sz="1400" dirty="0">
                <a:solidFill>
                  <a:schemeClr val="tx2"/>
                </a:solidFill>
              </a:rPr>
              <a:t>Innovation</a:t>
            </a:r>
          </a:p>
          <a:p>
            <a:pPr marL="742950" lvl="1" indent="-285750">
              <a:lnSpc>
                <a:spcPct val="150000"/>
              </a:lnSpc>
              <a:buFont typeface="Arial" panose="020B0604020202020204" pitchFamily="34" charset="0"/>
              <a:buChar char="•"/>
            </a:pPr>
            <a:r>
              <a:rPr lang="en-US" sz="1400" dirty="0">
                <a:solidFill>
                  <a:schemeClr val="tx2"/>
                </a:solidFill>
              </a:rPr>
              <a:t>T</a:t>
            </a:r>
            <a:r>
              <a:rPr lang="en-GB" sz="1400" dirty="0">
                <a:solidFill>
                  <a:schemeClr val="tx2"/>
                </a:solidFill>
              </a:rPr>
              <a:t>raining and qualification of human resources</a:t>
            </a:r>
            <a:endParaRPr lang="ar-SA" sz="1400" dirty="0">
              <a:solidFill>
                <a:schemeClr val="tx2"/>
              </a:solidFill>
            </a:endParaRPr>
          </a:p>
          <a:p>
            <a:pPr marL="742950" lvl="1" indent="-285750">
              <a:lnSpc>
                <a:spcPct val="150000"/>
              </a:lnSpc>
              <a:buFont typeface="Arial" panose="020B0604020202020204" pitchFamily="34" charset="0"/>
              <a:buChar char="•"/>
            </a:pPr>
            <a:r>
              <a:rPr lang="en-GB" sz="1400" dirty="0">
                <a:solidFill>
                  <a:schemeClr val="tx2"/>
                </a:solidFill>
              </a:rPr>
              <a:t>Cooperation for success</a:t>
            </a:r>
          </a:p>
          <a:p>
            <a:pPr marL="742950" lvl="1" indent="-285750">
              <a:lnSpc>
                <a:spcPct val="150000"/>
              </a:lnSpc>
              <a:buFont typeface="Arial" panose="020B0604020202020204" pitchFamily="34" charset="0"/>
              <a:buChar char="•"/>
            </a:pPr>
            <a:r>
              <a:rPr lang="en-GB" sz="1400" dirty="0">
                <a:solidFill>
                  <a:schemeClr val="tx2"/>
                </a:solidFill>
              </a:rPr>
              <a:t>Customer loyalty</a:t>
            </a:r>
            <a:endParaRPr lang="en-US" sz="1400" dirty="0">
              <a:solidFill>
                <a:schemeClr val="tx2"/>
              </a:solidFill>
            </a:endParaRPr>
          </a:p>
          <a:p>
            <a:pPr rtl="1">
              <a:lnSpc>
                <a:spcPct val="150000"/>
              </a:lnSpc>
            </a:pPr>
            <a:endParaRPr lang="ar-SA" sz="1400" dirty="0"/>
          </a:p>
        </p:txBody>
      </p:sp>
      <p:pic>
        <p:nvPicPr>
          <p:cNvPr id="2" name="Picture 1">
            <a:extLst>
              <a:ext uri="{FF2B5EF4-FFF2-40B4-BE49-F238E27FC236}">
                <a16:creationId xmlns:a16="http://schemas.microsoft.com/office/drawing/2014/main" id="{4AC85CDA-FA93-C348-1DF0-6DF8D79786AD}"/>
              </a:ext>
            </a:extLst>
          </p:cNvPr>
          <p:cNvPicPr>
            <a:picLocks noChangeAspect="1"/>
          </p:cNvPicPr>
          <p:nvPr/>
        </p:nvPicPr>
        <p:blipFill>
          <a:blip r:embed="rId3"/>
          <a:stretch>
            <a:fillRect/>
          </a:stretch>
        </p:blipFill>
        <p:spPr>
          <a:xfrm>
            <a:off x="7988968" y="1501353"/>
            <a:ext cx="3560388" cy="2005852"/>
          </a:xfrm>
          <a:prstGeom prst="rect">
            <a:avLst/>
          </a:prstGeom>
        </p:spPr>
      </p:pic>
      <p:pic>
        <p:nvPicPr>
          <p:cNvPr id="5" name="Picture 4">
            <a:extLst>
              <a:ext uri="{FF2B5EF4-FFF2-40B4-BE49-F238E27FC236}">
                <a16:creationId xmlns:a16="http://schemas.microsoft.com/office/drawing/2014/main" id="{11870B67-4B84-C76B-7685-E2F064ADA496}"/>
              </a:ext>
            </a:extLst>
          </p:cNvPr>
          <p:cNvPicPr>
            <a:picLocks noChangeAspect="1"/>
          </p:cNvPicPr>
          <p:nvPr/>
        </p:nvPicPr>
        <p:blipFill>
          <a:blip r:embed="rId4"/>
          <a:stretch>
            <a:fillRect/>
          </a:stretch>
        </p:blipFill>
        <p:spPr>
          <a:xfrm>
            <a:off x="5848420" y="3882590"/>
            <a:ext cx="4804056" cy="2566336"/>
          </a:xfrm>
          <a:prstGeom prst="rect">
            <a:avLst/>
          </a:prstGeom>
        </p:spPr>
      </p:pic>
    </p:spTree>
    <p:extLst>
      <p:ext uri="{BB962C8B-B14F-4D97-AF65-F5344CB8AC3E}">
        <p14:creationId xmlns:p14="http://schemas.microsoft.com/office/powerpoint/2010/main" val="3047440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9BBAA-EACC-1AB1-A162-7C33470FBAE7}"/>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1BF12DE1-EFB1-4607-88A9-0137A8030A8D}"/>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3382A571-54DE-B3A0-3D41-A07CC6BD3E98}"/>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D5091DF7-1B90-DDB9-3452-E41E1E1DF963}"/>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7ABB22B-CD5A-5D1B-5179-4984EA226FCC}"/>
              </a:ext>
            </a:extLst>
          </p:cNvPr>
          <p:cNvSpPr txBox="1"/>
          <p:nvPr/>
        </p:nvSpPr>
        <p:spPr>
          <a:xfrm>
            <a:off x="5120639" y="993588"/>
            <a:ext cx="6399007" cy="3908762"/>
          </a:xfrm>
          <a:prstGeom prst="rect">
            <a:avLst/>
          </a:prstGeom>
          <a:noFill/>
        </p:spPr>
        <p:txBody>
          <a:bodyPr wrap="square" rtlCol="0">
            <a:spAutoFit/>
          </a:bodyPr>
          <a:lstStyle/>
          <a:p>
            <a:pPr algn="r" rtl="1">
              <a:lnSpc>
                <a:spcPct val="150000"/>
              </a:lnSpc>
            </a:pPr>
            <a:r>
              <a:rPr lang="ar-SA" sz="1600" b="1" dirty="0">
                <a:solidFill>
                  <a:schemeClr val="tx2"/>
                </a:solidFill>
              </a:rPr>
              <a:t>أهدافنا:</a:t>
            </a:r>
            <a:endParaRPr lang="ar-SA" dirty="0">
              <a:solidFill>
                <a:schemeClr val="tx2"/>
              </a:solidFill>
            </a:endParaRPr>
          </a:p>
          <a:p>
            <a:pPr marL="742950" lvl="1" indent="-285750" algn="r" rtl="1">
              <a:lnSpc>
                <a:spcPct val="150000"/>
              </a:lnSpc>
              <a:buFont typeface="Arial" panose="020B0604020202020204" pitchFamily="34" charset="0"/>
              <a:buChar char="•"/>
            </a:pPr>
            <a:r>
              <a:rPr lang="ar-SA" sz="1400" dirty="0">
                <a:solidFill>
                  <a:schemeClr val="tx2"/>
                </a:solidFill>
              </a:rPr>
              <a:t>الريادة كصرح وطني</a:t>
            </a:r>
            <a:r>
              <a:rPr lang="en-US" sz="1400" dirty="0">
                <a:solidFill>
                  <a:schemeClr val="tx2"/>
                </a:solidFill>
              </a:rPr>
              <a:t> </a:t>
            </a:r>
            <a:r>
              <a:rPr lang="ar-SA" sz="1400" dirty="0">
                <a:solidFill>
                  <a:schemeClr val="tx2"/>
                </a:solidFill>
              </a:rPr>
              <a:t>لتقديم خدمات الاستعانة بالمصادر الخارجية  والخدمات المدامة.</a:t>
            </a:r>
          </a:p>
          <a:p>
            <a:pPr marL="742950" lvl="1" indent="-285750" algn="r" rtl="1">
              <a:lnSpc>
                <a:spcPct val="150000"/>
              </a:lnSpc>
              <a:buFont typeface="Arial" panose="020B0604020202020204" pitchFamily="34" charset="0"/>
              <a:buChar char="•"/>
            </a:pPr>
            <a:r>
              <a:rPr lang="ar-SA" sz="1400" dirty="0">
                <a:solidFill>
                  <a:schemeClr val="tx2"/>
                </a:solidFill>
              </a:rPr>
              <a:t>بناء علاقات استراتيجية طويلة الأمد مع عملائنا مبنية على الولاء والثقة والشفافية والمصلحة المتبادل.</a:t>
            </a:r>
          </a:p>
          <a:p>
            <a:pPr marL="742950" lvl="1" indent="-285750" algn="r" rtl="1">
              <a:lnSpc>
                <a:spcPct val="150000"/>
              </a:lnSpc>
              <a:buFont typeface="Arial" panose="020B0604020202020204" pitchFamily="34" charset="0"/>
              <a:buChar char="•"/>
            </a:pPr>
            <a:r>
              <a:rPr lang="ar-SA" sz="1400" dirty="0">
                <a:solidFill>
                  <a:schemeClr val="tx2"/>
                </a:solidFill>
              </a:rPr>
              <a:t>استقطاب الكفاءات بمعايير عالية.</a:t>
            </a:r>
          </a:p>
          <a:p>
            <a:pPr marL="742950" lvl="1" indent="-285750" algn="r" rtl="1">
              <a:lnSpc>
                <a:spcPct val="150000"/>
              </a:lnSpc>
              <a:buFont typeface="Arial" panose="020B0604020202020204" pitchFamily="34" charset="0"/>
              <a:buChar char="•"/>
            </a:pPr>
            <a:r>
              <a:rPr lang="ar-SA" sz="1400" dirty="0">
                <a:solidFill>
                  <a:schemeClr val="tx2"/>
                </a:solidFill>
              </a:rPr>
              <a:t>مواكبة التطورات في احتياجات سوق العمل بما يتناسق مع رؤى المملكة العربية السعودية 2030 والاسهام في تحقيقها.</a:t>
            </a:r>
          </a:p>
          <a:p>
            <a:pPr marL="742950" lvl="1" indent="-285750" algn="r" rtl="1">
              <a:lnSpc>
                <a:spcPct val="150000"/>
              </a:lnSpc>
              <a:buFont typeface="Arial" panose="020B0604020202020204" pitchFamily="34" charset="0"/>
              <a:buChar char="•"/>
            </a:pPr>
            <a:r>
              <a:rPr lang="ar-SA" sz="1400" dirty="0">
                <a:solidFill>
                  <a:schemeClr val="tx2"/>
                </a:solidFill>
              </a:rPr>
              <a:t>خلق فرص عمل للسعوديين ودعم برامج التوطين </a:t>
            </a:r>
          </a:p>
          <a:p>
            <a:pPr marL="742950" lvl="1" indent="-285750" algn="r" rtl="1">
              <a:lnSpc>
                <a:spcPct val="150000"/>
              </a:lnSpc>
              <a:buFont typeface="Arial" panose="020B0604020202020204" pitchFamily="34" charset="0"/>
              <a:buChar char="•"/>
            </a:pPr>
            <a:r>
              <a:rPr lang="ar-SA" sz="1400" dirty="0">
                <a:solidFill>
                  <a:schemeClr val="tx2"/>
                </a:solidFill>
              </a:rPr>
              <a:t>تدريب وتأهيل ودمج في سوق العمل لخريجي الجامعات والمعاهد للحصول على أفضل الفرص الوظيفية </a:t>
            </a:r>
          </a:p>
          <a:p>
            <a:pPr marL="742950" lvl="1" indent="-285750" algn="r" rtl="1">
              <a:lnSpc>
                <a:spcPct val="150000"/>
              </a:lnSpc>
              <a:buFont typeface="Arial" panose="020B0604020202020204" pitchFamily="34" charset="0"/>
              <a:buChar char="•"/>
            </a:pPr>
            <a:r>
              <a:rPr lang="ar-SA" sz="1400" dirty="0">
                <a:solidFill>
                  <a:schemeClr val="tx2"/>
                </a:solidFill>
              </a:rPr>
              <a:t>تقديم خدماتنا وخبراتنا واستشاراتنا لعملائنا للإسهام في تطوير أعمالهم وإيجاد أفضل الحلول.</a:t>
            </a:r>
          </a:p>
          <a:p>
            <a:endParaRPr lang="ar-SA" sz="1400" dirty="0"/>
          </a:p>
        </p:txBody>
      </p:sp>
    </p:spTree>
    <p:extLst>
      <p:ext uri="{BB962C8B-B14F-4D97-AF65-F5344CB8AC3E}">
        <p14:creationId xmlns:p14="http://schemas.microsoft.com/office/powerpoint/2010/main" val="228369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172DF-D99B-3156-E791-52EC0E154B50}"/>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FF24BD13-C4CF-A442-8B7F-8A00759CF3B1}"/>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0F43324C-8F3E-79F6-34B3-0AA96DF4D541}"/>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0A3F3908-5C0C-45A0-C60B-D79AC8716B02}"/>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EBAC37B-3CAD-3A07-C3EF-81CA193E6BD4}"/>
              </a:ext>
            </a:extLst>
          </p:cNvPr>
          <p:cNvSpPr txBox="1"/>
          <p:nvPr/>
        </p:nvSpPr>
        <p:spPr>
          <a:xfrm>
            <a:off x="119010" y="579702"/>
            <a:ext cx="7715954" cy="4293483"/>
          </a:xfrm>
          <a:prstGeom prst="rect">
            <a:avLst/>
          </a:prstGeom>
          <a:noFill/>
        </p:spPr>
        <p:txBody>
          <a:bodyPr wrap="square" rtlCol="0">
            <a:spAutoFit/>
          </a:bodyPr>
          <a:lstStyle/>
          <a:p>
            <a:r>
              <a:rPr lang="en-GB" sz="1400" b="1" dirty="0">
                <a:solidFill>
                  <a:schemeClr val="tx2"/>
                </a:solidFill>
              </a:rPr>
              <a:t>Our Objectives:</a:t>
            </a:r>
          </a:p>
          <a:p>
            <a:endParaRPr lang="en-GB" sz="1400" b="1" dirty="0"/>
          </a:p>
          <a:p>
            <a:pPr marL="742950" lvl="1" indent="-285750">
              <a:lnSpc>
                <a:spcPct val="150000"/>
              </a:lnSpc>
              <a:buFont typeface="Arial" panose="020B0604020202020204" pitchFamily="34" charset="0"/>
              <a:buChar char="•"/>
            </a:pPr>
            <a:r>
              <a:rPr lang="en-GB" sz="1400" dirty="0">
                <a:solidFill>
                  <a:schemeClr val="tx2"/>
                </a:solidFill>
              </a:rPr>
              <a:t>Leadership as a national group for providing outsourcing and managed services.</a:t>
            </a:r>
          </a:p>
          <a:p>
            <a:pPr marL="742950" lvl="1" indent="-285750">
              <a:lnSpc>
                <a:spcPct val="150000"/>
              </a:lnSpc>
              <a:buFont typeface="Arial" panose="020B0604020202020204" pitchFamily="34" charset="0"/>
              <a:buChar char="•"/>
            </a:pPr>
            <a:r>
              <a:rPr lang="en-GB" sz="1400" dirty="0">
                <a:solidFill>
                  <a:schemeClr val="tx2"/>
                </a:solidFill>
              </a:rPr>
              <a:t>Building long-term strategic relationships with our customers based on loyalty, trust, transparency and mutual interest.</a:t>
            </a:r>
          </a:p>
          <a:p>
            <a:pPr marL="742950" lvl="1" indent="-285750">
              <a:lnSpc>
                <a:spcPct val="150000"/>
              </a:lnSpc>
              <a:buFont typeface="Arial" panose="020B0604020202020204" pitchFamily="34" charset="0"/>
              <a:buChar char="•"/>
            </a:pPr>
            <a:r>
              <a:rPr lang="en-GB" sz="1400" dirty="0">
                <a:solidFill>
                  <a:schemeClr val="tx2"/>
                </a:solidFill>
              </a:rPr>
              <a:t>Attracting talented high qualified resources</a:t>
            </a:r>
          </a:p>
          <a:p>
            <a:pPr marL="742950" lvl="1" indent="-285750">
              <a:lnSpc>
                <a:spcPct val="150000"/>
              </a:lnSpc>
              <a:buFont typeface="Arial" panose="020B0604020202020204" pitchFamily="34" charset="0"/>
              <a:buChar char="•"/>
            </a:pPr>
            <a:r>
              <a:rPr lang="en-GB" sz="1400" dirty="0">
                <a:solidFill>
                  <a:schemeClr val="tx2"/>
                </a:solidFill>
              </a:rPr>
              <a:t>Keeping </a:t>
            </a:r>
            <a:r>
              <a:rPr lang="en-US" sz="1400" dirty="0">
                <a:solidFill>
                  <a:schemeClr val="tx2"/>
                </a:solidFill>
              </a:rPr>
              <a:t>up informed </a:t>
            </a:r>
            <a:r>
              <a:rPr lang="en-GB" sz="1400" dirty="0">
                <a:solidFill>
                  <a:schemeClr val="tx2"/>
                </a:solidFill>
              </a:rPr>
              <a:t>in labour market needs  and required for the  vision of the Kingdom of Saudi Arabia 2030.</a:t>
            </a:r>
          </a:p>
          <a:p>
            <a:pPr marL="742950" lvl="1" indent="-285750">
              <a:lnSpc>
                <a:spcPct val="150000"/>
              </a:lnSpc>
              <a:buFont typeface="Arial" panose="020B0604020202020204" pitchFamily="34" charset="0"/>
              <a:buChar char="•"/>
            </a:pPr>
            <a:r>
              <a:rPr lang="en-GB" sz="1400" dirty="0">
                <a:solidFill>
                  <a:schemeClr val="tx2"/>
                </a:solidFill>
              </a:rPr>
              <a:t>Creating job opportunities for Saudis and supporting </a:t>
            </a:r>
            <a:r>
              <a:rPr lang="en-US" sz="1400" dirty="0">
                <a:solidFill>
                  <a:schemeClr val="tx2"/>
                </a:solidFill>
              </a:rPr>
              <a:t>the </a:t>
            </a:r>
            <a:r>
              <a:rPr lang="en-GB" sz="1400" dirty="0">
                <a:solidFill>
                  <a:schemeClr val="tx2"/>
                </a:solidFill>
              </a:rPr>
              <a:t>nationalization programs </a:t>
            </a:r>
          </a:p>
          <a:p>
            <a:pPr marL="742950" lvl="1" indent="-285750">
              <a:lnSpc>
                <a:spcPct val="150000"/>
              </a:lnSpc>
              <a:buFont typeface="Arial" panose="020B0604020202020204" pitchFamily="34" charset="0"/>
              <a:buChar char="•"/>
            </a:pPr>
            <a:r>
              <a:rPr lang="en-GB" sz="1400" dirty="0">
                <a:solidFill>
                  <a:schemeClr val="tx2"/>
                </a:solidFill>
              </a:rPr>
              <a:t>Training and qualification for universities and institutes </a:t>
            </a:r>
            <a:r>
              <a:rPr lang="en-US" sz="1400" dirty="0">
                <a:solidFill>
                  <a:schemeClr val="tx2"/>
                </a:solidFill>
              </a:rPr>
              <a:t>new</a:t>
            </a:r>
            <a:r>
              <a:rPr lang="en-GB" sz="1400" dirty="0">
                <a:solidFill>
                  <a:schemeClr val="tx2"/>
                </a:solidFill>
              </a:rPr>
              <a:t> graduates and help them to be  integrated into the labour market.</a:t>
            </a:r>
            <a:endParaRPr lang="ar-SA" sz="1400" dirty="0">
              <a:solidFill>
                <a:schemeClr val="tx2"/>
              </a:solidFill>
            </a:endParaRPr>
          </a:p>
          <a:p>
            <a:pPr marL="742950" lvl="1" indent="-285750">
              <a:lnSpc>
                <a:spcPct val="150000"/>
              </a:lnSpc>
              <a:buFont typeface="Arial" panose="020B0604020202020204" pitchFamily="34" charset="0"/>
              <a:buChar char="•"/>
            </a:pPr>
            <a:r>
              <a:rPr lang="en-GB" sz="1400" dirty="0">
                <a:solidFill>
                  <a:schemeClr val="tx2"/>
                </a:solidFill>
              </a:rPr>
              <a:t>Providing our services, expertise and consultations to our clients to contribute on developing their businesses and finding the best solutions to their needs.</a:t>
            </a:r>
          </a:p>
          <a:p>
            <a:pPr marL="742950" lvl="1" indent="-285750">
              <a:buFont typeface="Arial" panose="020B0604020202020204" pitchFamily="34" charset="0"/>
              <a:buChar char="•"/>
            </a:pPr>
            <a:endParaRPr lang="ar-SA" sz="1400" dirty="0">
              <a:solidFill>
                <a:schemeClr val="tx2"/>
              </a:solidFill>
            </a:endParaRPr>
          </a:p>
        </p:txBody>
      </p:sp>
      <p:pic>
        <p:nvPicPr>
          <p:cNvPr id="3" name="Picture 2">
            <a:extLst>
              <a:ext uri="{FF2B5EF4-FFF2-40B4-BE49-F238E27FC236}">
                <a16:creationId xmlns:a16="http://schemas.microsoft.com/office/drawing/2014/main" id="{B6F5BF43-0238-AB8F-D47D-49802587D5E1}"/>
              </a:ext>
            </a:extLst>
          </p:cNvPr>
          <p:cNvPicPr>
            <a:picLocks noChangeAspect="1"/>
          </p:cNvPicPr>
          <p:nvPr/>
        </p:nvPicPr>
        <p:blipFill>
          <a:blip r:embed="rId3"/>
          <a:stretch>
            <a:fillRect/>
          </a:stretch>
        </p:blipFill>
        <p:spPr>
          <a:xfrm>
            <a:off x="8086970" y="1088300"/>
            <a:ext cx="4090736" cy="4090736"/>
          </a:xfrm>
          <a:prstGeom prst="rect">
            <a:avLst/>
          </a:prstGeom>
        </p:spPr>
      </p:pic>
    </p:spTree>
    <p:extLst>
      <p:ext uri="{BB962C8B-B14F-4D97-AF65-F5344CB8AC3E}">
        <p14:creationId xmlns:p14="http://schemas.microsoft.com/office/powerpoint/2010/main" val="3746314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9115B-FA3C-C153-9034-3AE10FE71A33}"/>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D0A2D95A-69AB-0FF6-E522-2164A4A4F320}"/>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8101CB4A-F4BE-232C-E7DF-F18B09E37D48}"/>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CBFA4E6F-6537-2AE5-B236-EAF23E2FD5DD}"/>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7BBC85C-45B9-CE87-8EB5-D063DABBC448}"/>
              </a:ext>
            </a:extLst>
          </p:cNvPr>
          <p:cNvSpPr txBox="1"/>
          <p:nvPr/>
        </p:nvSpPr>
        <p:spPr>
          <a:xfrm>
            <a:off x="14294" y="194236"/>
            <a:ext cx="11131761" cy="6469528"/>
          </a:xfrm>
          <a:prstGeom prst="rect">
            <a:avLst/>
          </a:prstGeom>
          <a:noFill/>
        </p:spPr>
        <p:txBody>
          <a:bodyPr wrap="square" rtlCol="0">
            <a:spAutoFit/>
          </a:bodyPr>
          <a:lstStyle/>
          <a:p>
            <a:pPr algn="r"/>
            <a:r>
              <a:rPr lang="ar-SA" dirty="0">
                <a:solidFill>
                  <a:schemeClr val="tx2"/>
                </a:solidFill>
              </a:rPr>
              <a:t>لماذا مجموعة الكود الذكي؟</a:t>
            </a:r>
            <a:endParaRPr lang="ar-SA" sz="1400" dirty="0">
              <a:solidFill>
                <a:schemeClr val="tx2"/>
              </a:solidFill>
            </a:endParaRPr>
          </a:p>
          <a:p>
            <a:pPr marL="742950" lvl="1" indent="-285750" algn="r" rtl="1">
              <a:lnSpc>
                <a:spcPct val="150000"/>
              </a:lnSpc>
              <a:buFont typeface="Arial" panose="020B0604020202020204" pitchFamily="34" charset="0"/>
              <a:buChar char="•"/>
            </a:pPr>
            <a:r>
              <a:rPr lang="ar-SA" sz="1400" dirty="0">
                <a:solidFill>
                  <a:schemeClr val="tx2"/>
                </a:solidFill>
              </a:rPr>
              <a:t>استقطاب المهارات والكفاءات بأعلى المعايير الجودة وفي الوقت المناسب. </a:t>
            </a:r>
          </a:p>
          <a:p>
            <a:pPr marL="742950" lvl="1" indent="-285750" algn="r" rtl="1">
              <a:lnSpc>
                <a:spcPct val="150000"/>
              </a:lnSpc>
              <a:buFont typeface="Arial" panose="020B0604020202020204" pitchFamily="34" charset="0"/>
              <a:buChar char="•"/>
            </a:pPr>
            <a:r>
              <a:rPr lang="ar-SA" sz="1400" dirty="0">
                <a:solidFill>
                  <a:schemeClr val="tx2"/>
                </a:solidFill>
              </a:rPr>
              <a:t>فلترة المرشحين واختيار الأفضل منهم لعملائنا وفق نظام تقييم مما يتيح للعميل اختصار الوقت والجهد في الاختيار المرشح المناسب. </a:t>
            </a:r>
          </a:p>
          <a:p>
            <a:pPr marL="742950" lvl="1" indent="-285750" algn="r" rtl="1">
              <a:lnSpc>
                <a:spcPct val="150000"/>
              </a:lnSpc>
              <a:buFont typeface="Arial" panose="020B0604020202020204" pitchFamily="34" charset="0"/>
              <a:buChar char="•"/>
            </a:pPr>
            <a:r>
              <a:rPr lang="ar-SA" sz="1400" dirty="0">
                <a:solidFill>
                  <a:schemeClr val="tx2"/>
                </a:solidFill>
              </a:rPr>
              <a:t>نوفر لموظفينا أفضل تغطيات التأمين للطبي من نخبة شركات التامين في المملكة العربية السعودية لتحقيق أفضل معايير الجودة وتحقيق الرضى الوظيفي لجميع الموظفين. </a:t>
            </a:r>
          </a:p>
          <a:p>
            <a:pPr marL="742950" lvl="1" indent="-285750" algn="r" rtl="1">
              <a:lnSpc>
                <a:spcPct val="150000"/>
              </a:lnSpc>
              <a:buFont typeface="Arial" panose="020B0604020202020204" pitchFamily="34" charset="0"/>
              <a:buChar char="•"/>
            </a:pPr>
            <a:r>
              <a:rPr lang="ar-SA" sz="1400" dirty="0">
                <a:solidFill>
                  <a:schemeClr val="tx2"/>
                </a:solidFill>
              </a:rPr>
              <a:t>متابعة أداء الموظفين من خلال برامج خاصة  بالتقييم.</a:t>
            </a:r>
          </a:p>
          <a:p>
            <a:pPr marL="742950" lvl="1" indent="-285750" algn="r" rtl="1">
              <a:lnSpc>
                <a:spcPct val="150000"/>
              </a:lnSpc>
              <a:buFont typeface="Arial" panose="020B0604020202020204" pitchFamily="34" charset="0"/>
              <a:buChar char="•"/>
            </a:pPr>
            <a:r>
              <a:rPr lang="ar-SA" sz="1400" dirty="0">
                <a:solidFill>
                  <a:schemeClr val="tx2"/>
                </a:solidFill>
              </a:rPr>
              <a:t>نسهل إجراءات ومتطلبات ومتابعة الدوام للموظفين من خلال نظام إدارة خدمات المصادر الخارجية 	</a:t>
            </a:r>
          </a:p>
          <a:p>
            <a:pPr marL="742950" lvl="1" indent="-285750" algn="r" rtl="1">
              <a:lnSpc>
                <a:spcPct val="150000"/>
              </a:lnSpc>
              <a:buFont typeface="Arial" panose="020B0604020202020204" pitchFamily="34" charset="0"/>
              <a:buChar char="•"/>
            </a:pPr>
            <a:r>
              <a:rPr lang="ar-SA" sz="1400" dirty="0">
                <a:solidFill>
                  <a:schemeClr val="tx2"/>
                </a:solidFill>
              </a:rPr>
              <a:t>نوفر</a:t>
            </a:r>
            <a:r>
              <a:rPr lang="en-US" sz="1400" dirty="0">
                <a:solidFill>
                  <a:schemeClr val="tx2"/>
                </a:solidFill>
              </a:rPr>
              <a:t> </a:t>
            </a:r>
            <a:r>
              <a:rPr lang="ar-SA" sz="1400" dirty="0">
                <a:solidFill>
                  <a:schemeClr val="tx2"/>
                </a:solidFill>
              </a:rPr>
              <a:t> لموظفين الاستعانة بالمصادر الخارجية  دورات تطويرية وفق مخرجات التقييم الخاصة بنا</a:t>
            </a:r>
            <a:r>
              <a:rPr lang="en-US" sz="1400" dirty="0">
                <a:solidFill>
                  <a:schemeClr val="tx2"/>
                </a:solidFill>
              </a:rPr>
              <a:t> </a:t>
            </a:r>
            <a:r>
              <a:rPr lang="ar-SA" sz="1400" dirty="0">
                <a:solidFill>
                  <a:schemeClr val="tx2"/>
                </a:solidFill>
              </a:rPr>
              <a:t> ومتطلبات عملائنا من أجل تحقيق إنتاجية</a:t>
            </a:r>
            <a:r>
              <a:rPr lang="en-US" sz="1400" dirty="0">
                <a:solidFill>
                  <a:schemeClr val="tx2"/>
                </a:solidFill>
              </a:rPr>
              <a:t> </a:t>
            </a:r>
            <a:r>
              <a:rPr lang="ar-SA" sz="1400" dirty="0">
                <a:solidFill>
                  <a:schemeClr val="tx2"/>
                </a:solidFill>
              </a:rPr>
              <a:t> وأداء أفضل وذلك من خلال معهدنا للتدريب الاداري. </a:t>
            </a:r>
          </a:p>
          <a:p>
            <a:pPr marL="742950" lvl="1" indent="-285750" algn="r" rtl="1">
              <a:lnSpc>
                <a:spcPct val="150000"/>
              </a:lnSpc>
              <a:buFont typeface="Arial" panose="020B0604020202020204" pitchFamily="34" charset="0"/>
              <a:buChar char="•"/>
            </a:pPr>
            <a:r>
              <a:rPr lang="ar-SA" sz="1400" dirty="0">
                <a:solidFill>
                  <a:schemeClr val="tx2"/>
                </a:solidFill>
              </a:rPr>
              <a:t>نتميز بالقدرة المالية والالتزام بدرجة عالية بجميع الجوانب المالية من رواتب واي جانب إضافية مرتبطة بالعقد أو المشروع. </a:t>
            </a:r>
          </a:p>
          <a:p>
            <a:pPr marL="742950" lvl="1" indent="-285750" algn="r" rtl="1">
              <a:lnSpc>
                <a:spcPct val="150000"/>
              </a:lnSpc>
              <a:buFont typeface="Arial" panose="020B0604020202020204" pitchFamily="34" charset="0"/>
              <a:buChar char="•"/>
            </a:pPr>
            <a:r>
              <a:rPr lang="ar-SA" sz="1400" dirty="0">
                <a:solidFill>
                  <a:schemeClr val="tx2"/>
                </a:solidFill>
              </a:rPr>
              <a:t>سرعة الاستجابة  لطابات عملائنا بأي وقت  </a:t>
            </a:r>
            <a:r>
              <a:rPr lang="en-US" sz="1400" dirty="0">
                <a:solidFill>
                  <a:schemeClr val="tx2"/>
                </a:solidFill>
              </a:rPr>
              <a:t>27/7</a:t>
            </a:r>
            <a:r>
              <a:rPr lang="ar-SA" sz="1400" dirty="0">
                <a:solidFill>
                  <a:schemeClr val="tx2"/>
                </a:solidFill>
              </a:rPr>
              <a:t> لتحقيق أفضل معايير الجودة في خدمة العميل. </a:t>
            </a:r>
          </a:p>
          <a:p>
            <a:pPr marL="742950" lvl="1" indent="-285750" algn="r" rtl="1">
              <a:lnSpc>
                <a:spcPct val="150000"/>
              </a:lnSpc>
              <a:buFont typeface="Arial" panose="020B0604020202020204" pitchFamily="34" charset="0"/>
              <a:buChar char="•"/>
            </a:pPr>
            <a:r>
              <a:rPr lang="ar-SA" sz="1400" dirty="0">
                <a:solidFill>
                  <a:schemeClr val="tx2"/>
                </a:solidFill>
              </a:rPr>
              <a:t>بناء علاقات استراتيجية طويلة الأمد مع عملائنا. </a:t>
            </a:r>
          </a:p>
          <a:p>
            <a:pPr marL="742950" lvl="1" indent="-285750" algn="r" rtl="1">
              <a:lnSpc>
                <a:spcPct val="150000"/>
              </a:lnSpc>
              <a:buFont typeface="Arial" panose="020B0604020202020204" pitchFamily="34" charset="0"/>
              <a:buChar char="•"/>
            </a:pPr>
            <a:r>
              <a:rPr lang="ar-SA" sz="1400" dirty="0">
                <a:solidFill>
                  <a:schemeClr val="tx2"/>
                </a:solidFill>
              </a:rPr>
              <a:t>تقديم خدمات متميزة لعملائنا عبر إدارة ا لعلاقة معهم بشكل احترافي يضمن رضاهم ومتابعتهم لكل الأعمال المتعلقة بموظفيهم المتعاقدين بشكل لحظي وعبر أحدث وسائل التقنية.</a:t>
            </a:r>
          </a:p>
          <a:p>
            <a:pPr marL="742950" lvl="1" indent="-285750" algn="r" rtl="1">
              <a:lnSpc>
                <a:spcPct val="150000"/>
              </a:lnSpc>
              <a:buFont typeface="Arial" panose="020B0604020202020204" pitchFamily="34" charset="0"/>
              <a:buChar char="•"/>
            </a:pPr>
            <a:r>
              <a:rPr lang="ar-SA" sz="1400" dirty="0">
                <a:solidFill>
                  <a:schemeClr val="tx2"/>
                </a:solidFill>
              </a:rPr>
              <a:t>عميل مجموعة الكود الذكي يحاط علما على الدوام بكل تقدم او اجراء في مراحل العمل حيث يوجد فريق مختص مهمته التواصل المستمر مع العميل والتنسيق معه وتقديم كافة المعلومات والخدمات. </a:t>
            </a:r>
          </a:p>
          <a:p>
            <a:pPr marL="742950" lvl="1" indent="-285750" algn="r" rtl="1">
              <a:lnSpc>
                <a:spcPct val="150000"/>
              </a:lnSpc>
              <a:buFont typeface="Arial" panose="020B0604020202020204" pitchFamily="34" charset="0"/>
              <a:buChar char="•"/>
            </a:pPr>
            <a:r>
              <a:rPr lang="ar-SA" sz="1400" dirty="0">
                <a:solidFill>
                  <a:schemeClr val="tx2"/>
                </a:solidFill>
              </a:rPr>
              <a:t>إدارة علاقتنا مع عملائنا وموظفيهم باحترافية وذلك عبر تخصيص مدير علاقة لكل عميل وذلك للحصول على أفضل الخدمات بشكل احترافي وذو جودة عالية. </a:t>
            </a:r>
          </a:p>
          <a:p>
            <a:pPr marL="742950" lvl="1" indent="-285750" algn="r" rtl="1">
              <a:lnSpc>
                <a:spcPct val="150000"/>
              </a:lnSpc>
              <a:buFont typeface="Arial" panose="020B0604020202020204" pitchFamily="34" charset="0"/>
              <a:buChar char="•"/>
            </a:pPr>
            <a:r>
              <a:rPr lang="ar-SA" sz="1400" dirty="0">
                <a:solidFill>
                  <a:schemeClr val="tx2"/>
                </a:solidFill>
              </a:rPr>
              <a:t>يتوفر لدينا قاعدة تشمل أكثر من 15000 مرشح سعودي وغير سعودي من أفضل الكفاءات والمهارات لتحقيق الأفضل لعملائنا وتوفير الوقت والجهد والمال. </a:t>
            </a:r>
          </a:p>
          <a:p>
            <a:pPr marL="742950" lvl="1" indent="-285750" algn="r" rtl="1">
              <a:lnSpc>
                <a:spcPct val="150000"/>
              </a:lnSpc>
              <a:buFont typeface="Arial" panose="020B0604020202020204" pitchFamily="34" charset="0"/>
              <a:buChar char="•"/>
            </a:pPr>
            <a:r>
              <a:rPr lang="ar-SA" sz="1400" dirty="0">
                <a:solidFill>
                  <a:schemeClr val="tx2"/>
                </a:solidFill>
              </a:rPr>
              <a:t>نتميز بالقدرة بتجهيز مراكز اتصال من الناحية التقنية والبشرية بأعلى معايير الجودة حيث يتم تجهيز مركز الاتصال من جانب الأجهزة التقنية والبرامج التشغيلية والكوادر البشرية اللازمة (خدمة العملاء). </a:t>
            </a:r>
          </a:p>
          <a:p>
            <a:pPr marL="742950" lvl="1" indent="-285750" algn="r" rtl="1">
              <a:lnSpc>
                <a:spcPct val="150000"/>
              </a:lnSpc>
              <a:buFont typeface="Arial" panose="020B0604020202020204" pitchFamily="34" charset="0"/>
              <a:buChar char="•"/>
            </a:pPr>
            <a:r>
              <a:rPr lang="ar-SA" sz="1400" dirty="0">
                <a:solidFill>
                  <a:schemeClr val="tx2"/>
                </a:solidFill>
              </a:rPr>
              <a:t>نزود عملائنا بالكفاءات والمهارات العالية لإدارة اعمالها بكل احترافية وذلك باعتماد أسلوب التعاقد التشغيلي</a:t>
            </a:r>
            <a:r>
              <a:rPr lang="en-US" sz="1400" dirty="0">
                <a:solidFill>
                  <a:schemeClr val="tx2"/>
                </a:solidFill>
              </a:rPr>
              <a:t> </a:t>
            </a:r>
            <a:r>
              <a:rPr lang="ar-SA" sz="1400" dirty="0">
                <a:solidFill>
                  <a:schemeClr val="tx2"/>
                </a:solidFill>
              </a:rPr>
              <a:t> - الخدمات المدامة - وهو أسلوب اداري يقوم على اسناد العميل مهمة إدارة الموارد البشرية الى مجموعة الكود الذكي وذلك بهدف تعزيز إنتاجية اعماله وتحقيق مستوى الخدمة ومؤشرات الأداء والتركيز على تحقيق الأهداف الرئيسية والاساسية لدى العميل. </a:t>
            </a:r>
          </a:p>
        </p:txBody>
      </p:sp>
    </p:spTree>
    <p:extLst>
      <p:ext uri="{BB962C8B-B14F-4D97-AF65-F5344CB8AC3E}">
        <p14:creationId xmlns:p14="http://schemas.microsoft.com/office/powerpoint/2010/main" val="541234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7E177-E41C-F512-C7C4-7DBA097ECE8E}"/>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6A0A8843-B70D-BA90-C628-236B3F8F62AC}"/>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8F561C85-715F-C159-78C0-7FA6169007C9}"/>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407DB903-F487-56AB-E3F0-69D3A99A768C}"/>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3726EC1-C202-E926-B3B0-C66B8EC5DFD1}"/>
              </a:ext>
            </a:extLst>
          </p:cNvPr>
          <p:cNvSpPr txBox="1"/>
          <p:nvPr/>
        </p:nvSpPr>
        <p:spPr>
          <a:xfrm>
            <a:off x="14294" y="194236"/>
            <a:ext cx="11131761" cy="7232749"/>
          </a:xfrm>
          <a:prstGeom prst="rect">
            <a:avLst/>
          </a:prstGeom>
          <a:noFill/>
        </p:spPr>
        <p:txBody>
          <a:bodyPr wrap="square" rtlCol="0">
            <a:spAutoFit/>
          </a:bodyPr>
          <a:lstStyle/>
          <a:p>
            <a:r>
              <a:rPr lang="en-US" sz="1600" b="1" dirty="0">
                <a:solidFill>
                  <a:schemeClr val="tx2"/>
                </a:solidFill>
              </a:rPr>
              <a:t>Why Smart Code Group?</a:t>
            </a:r>
          </a:p>
          <a:p>
            <a:endParaRPr lang="en-US" sz="1400" dirty="0">
              <a:solidFill>
                <a:schemeClr val="tx2"/>
              </a:solidFill>
            </a:endParaRPr>
          </a:p>
          <a:p>
            <a:pPr marL="742950" lvl="1" indent="-285750">
              <a:lnSpc>
                <a:spcPct val="150000"/>
              </a:lnSpc>
              <a:buFont typeface="Arial" panose="020B0604020202020204" pitchFamily="34" charset="0"/>
              <a:buChar char="•"/>
            </a:pPr>
            <a:r>
              <a:rPr lang="en-GB" sz="1400" dirty="0">
                <a:solidFill>
                  <a:schemeClr val="tx2"/>
                </a:solidFill>
              </a:rPr>
              <a:t>Attracting skills and competencies with the highest quality standards and in a timely manner.</a:t>
            </a:r>
            <a:endParaRPr lang="ar-SA" sz="1400" dirty="0">
              <a:solidFill>
                <a:schemeClr val="tx2"/>
              </a:solidFill>
            </a:endParaRPr>
          </a:p>
          <a:p>
            <a:pPr marL="742950" lvl="1" indent="-285750">
              <a:lnSpc>
                <a:spcPct val="150000"/>
              </a:lnSpc>
              <a:buFont typeface="Arial" panose="020B0604020202020204" pitchFamily="34" charset="0"/>
              <a:buChar char="•"/>
            </a:pPr>
            <a:r>
              <a:rPr lang="en-US" sz="1400" dirty="0">
                <a:solidFill>
                  <a:schemeClr val="tx2"/>
                </a:solidFill>
              </a:rPr>
              <a:t>Candidates</a:t>
            </a:r>
            <a:r>
              <a:rPr lang="en-GB" sz="1400" dirty="0">
                <a:solidFill>
                  <a:schemeClr val="tx2"/>
                </a:solidFill>
              </a:rPr>
              <a:t> selection based on  evaluation criteria, which allows the client to reduce time and effort in selecting the appropriate candidates. </a:t>
            </a:r>
          </a:p>
          <a:p>
            <a:pPr marL="742950" lvl="1" indent="-285750">
              <a:lnSpc>
                <a:spcPct val="150000"/>
              </a:lnSpc>
              <a:buFont typeface="Arial" panose="020B0604020202020204" pitchFamily="34" charset="0"/>
              <a:buChar char="•"/>
            </a:pPr>
            <a:r>
              <a:rPr lang="en-GB" sz="1400" dirty="0">
                <a:solidFill>
                  <a:schemeClr val="tx2"/>
                </a:solidFill>
              </a:rPr>
              <a:t>We offer our staff the greatest medical insurance coverage from the most prestigious insurance companies in the Kingdom of Saudi Arabia to ensure employees satisfaction and loyalty. </a:t>
            </a:r>
          </a:p>
          <a:p>
            <a:pPr marL="742950" lvl="1" indent="-285750">
              <a:lnSpc>
                <a:spcPct val="150000"/>
              </a:lnSpc>
              <a:buFont typeface="Arial" panose="020B0604020202020204" pitchFamily="34" charset="0"/>
              <a:buChar char="•"/>
            </a:pPr>
            <a:r>
              <a:rPr lang="en-GB" sz="1400" dirty="0">
                <a:solidFill>
                  <a:schemeClr val="tx2"/>
                </a:solidFill>
              </a:rPr>
              <a:t>Follow up employee’s performance through</a:t>
            </a:r>
            <a:r>
              <a:rPr lang="en-US" sz="1400" dirty="0">
                <a:solidFill>
                  <a:schemeClr val="tx2"/>
                </a:solidFill>
              </a:rPr>
              <a:t> the </a:t>
            </a:r>
            <a:r>
              <a:rPr lang="en-GB" sz="1400" dirty="0">
                <a:solidFill>
                  <a:schemeClr val="tx2"/>
                </a:solidFill>
              </a:rPr>
              <a:t>Outsourced Services Management System .</a:t>
            </a:r>
          </a:p>
          <a:p>
            <a:pPr marL="742950" lvl="1" indent="-285750">
              <a:lnSpc>
                <a:spcPct val="150000"/>
              </a:lnSpc>
              <a:buFont typeface="Arial" panose="020B0604020202020204" pitchFamily="34" charset="0"/>
              <a:buChar char="•"/>
            </a:pPr>
            <a:r>
              <a:rPr lang="en-GB" sz="1400" dirty="0">
                <a:solidFill>
                  <a:schemeClr val="tx2"/>
                </a:solidFill>
              </a:rPr>
              <a:t>We facilitate process, requirements, and follow-up of employees’ attendance through the Outsourced </a:t>
            </a:r>
            <a:r>
              <a:rPr lang="en-US" sz="1400" dirty="0">
                <a:solidFill>
                  <a:schemeClr val="tx2"/>
                </a:solidFill>
              </a:rPr>
              <a:t>Services</a:t>
            </a:r>
            <a:r>
              <a:rPr lang="en-GB" sz="1400" dirty="0">
                <a:solidFill>
                  <a:schemeClr val="tx2"/>
                </a:solidFill>
              </a:rPr>
              <a:t> Management System </a:t>
            </a:r>
          </a:p>
          <a:p>
            <a:pPr marL="742950" lvl="1" indent="-285750">
              <a:lnSpc>
                <a:spcPct val="150000"/>
              </a:lnSpc>
              <a:buFont typeface="Arial" panose="020B0604020202020204" pitchFamily="34" charset="0"/>
              <a:buChar char="•"/>
            </a:pPr>
            <a:r>
              <a:rPr lang="en-GB" sz="1400" dirty="0">
                <a:solidFill>
                  <a:schemeClr val="tx2"/>
                </a:solidFill>
              </a:rPr>
              <a:t>We train our outsourcing employee’s according to our evaluation outcomes and our clints needs to achieve better productivity</a:t>
            </a:r>
            <a:r>
              <a:rPr lang="en-US" sz="1400" dirty="0">
                <a:solidFill>
                  <a:schemeClr val="tx2"/>
                </a:solidFill>
              </a:rPr>
              <a:t> and performance</a:t>
            </a:r>
            <a:r>
              <a:rPr lang="en-GB" sz="1400" dirty="0">
                <a:solidFill>
                  <a:schemeClr val="tx2"/>
                </a:solidFill>
              </a:rPr>
              <a:t>, the training will be through our High Management Training Institute. </a:t>
            </a:r>
          </a:p>
          <a:p>
            <a:pPr marL="742950" lvl="1" indent="-285750">
              <a:lnSpc>
                <a:spcPct val="150000"/>
              </a:lnSpc>
              <a:buFont typeface="Arial" panose="020B0604020202020204" pitchFamily="34" charset="0"/>
              <a:buChar char="•"/>
            </a:pPr>
            <a:r>
              <a:rPr lang="en-GB" sz="1400" dirty="0">
                <a:solidFill>
                  <a:schemeClr val="tx2"/>
                </a:solidFill>
              </a:rPr>
              <a:t>We are distinguished by our financial </a:t>
            </a:r>
            <a:r>
              <a:rPr lang="en-US" sz="1400" dirty="0">
                <a:solidFill>
                  <a:schemeClr val="tx2"/>
                </a:solidFill>
              </a:rPr>
              <a:t>strength</a:t>
            </a:r>
            <a:r>
              <a:rPr lang="en-GB" sz="1400" dirty="0">
                <a:solidFill>
                  <a:schemeClr val="tx2"/>
                </a:solidFill>
              </a:rPr>
              <a:t> and high commitment to all financial aspects, including salaries and any aspect related to our clients and projects</a:t>
            </a:r>
            <a:r>
              <a:rPr lang="ar-SA" sz="1400" dirty="0">
                <a:solidFill>
                  <a:schemeClr val="tx2"/>
                </a:solidFill>
              </a:rPr>
              <a:t> </a:t>
            </a:r>
            <a:r>
              <a:rPr lang="en-US" sz="1400" dirty="0">
                <a:solidFill>
                  <a:schemeClr val="tx2"/>
                </a:solidFill>
              </a:rPr>
              <a:t> financial</a:t>
            </a:r>
            <a:r>
              <a:rPr lang="en-GB" sz="1400" dirty="0">
                <a:solidFill>
                  <a:schemeClr val="tx2"/>
                </a:solidFill>
              </a:rPr>
              <a:t> obligations.</a:t>
            </a:r>
          </a:p>
          <a:p>
            <a:pPr marL="742950" lvl="1" indent="-285750">
              <a:lnSpc>
                <a:spcPct val="150000"/>
              </a:lnSpc>
              <a:buFont typeface="Arial" panose="020B0604020202020204" pitchFamily="34" charset="0"/>
              <a:buChar char="•"/>
            </a:pPr>
            <a:r>
              <a:rPr lang="en-GB" sz="1400" dirty="0">
                <a:solidFill>
                  <a:schemeClr val="tx2"/>
                </a:solidFill>
              </a:rPr>
              <a:t>Rapid response to our customers demands at any time 24/7 to achieve best quality standards</a:t>
            </a:r>
            <a:r>
              <a:rPr lang="ar-SA" sz="1400" dirty="0">
                <a:solidFill>
                  <a:schemeClr val="tx2"/>
                </a:solidFill>
              </a:rPr>
              <a:t> </a:t>
            </a:r>
            <a:r>
              <a:rPr lang="en-US" sz="1400" dirty="0">
                <a:solidFill>
                  <a:schemeClr val="tx2"/>
                </a:solidFill>
              </a:rPr>
              <a:t> in serving our customers services.</a:t>
            </a:r>
            <a:endParaRPr lang="en-GB" sz="1400" dirty="0">
              <a:solidFill>
                <a:schemeClr val="tx2"/>
              </a:solidFill>
            </a:endParaRPr>
          </a:p>
          <a:p>
            <a:pPr marL="742950" lvl="1" indent="-285750">
              <a:lnSpc>
                <a:spcPct val="150000"/>
              </a:lnSpc>
              <a:buFont typeface="Arial" panose="020B0604020202020204" pitchFamily="34" charset="0"/>
              <a:buChar char="•"/>
            </a:pPr>
            <a:r>
              <a:rPr lang="en-GB" sz="1400" dirty="0">
                <a:solidFill>
                  <a:schemeClr val="tx2"/>
                </a:solidFill>
              </a:rPr>
              <a:t>Building long-term strategic relationships with our customers. </a:t>
            </a:r>
          </a:p>
          <a:p>
            <a:pPr marL="742950" lvl="1" indent="-285750">
              <a:lnSpc>
                <a:spcPct val="150000"/>
              </a:lnSpc>
              <a:buFont typeface="Arial" panose="020B0604020202020204" pitchFamily="34" charset="0"/>
              <a:buChar char="•"/>
            </a:pPr>
            <a:r>
              <a:rPr lang="en-GB" sz="1400" dirty="0">
                <a:solidFill>
                  <a:schemeClr val="tx2"/>
                </a:solidFill>
              </a:rPr>
              <a:t>Providing distinguished services to our clients by managing the relationship with them in a professional manner that ensures their satisfaction</a:t>
            </a:r>
            <a:r>
              <a:rPr lang="en-US" sz="1400" dirty="0">
                <a:solidFill>
                  <a:schemeClr val="tx2"/>
                </a:solidFill>
              </a:rPr>
              <a:t>s</a:t>
            </a:r>
            <a:r>
              <a:rPr lang="en-GB" sz="1400" dirty="0">
                <a:solidFill>
                  <a:schemeClr val="tx2"/>
                </a:solidFill>
              </a:rPr>
              <a:t>, and follow-up of all work related to their contracted employees in real time and through the latest technological means.</a:t>
            </a:r>
          </a:p>
          <a:p>
            <a:pPr marL="742950" lvl="1" indent="-285750">
              <a:lnSpc>
                <a:spcPct val="150000"/>
              </a:lnSpc>
              <a:buFont typeface="Arial" panose="020B0604020202020204" pitchFamily="34" charset="0"/>
              <a:buChar char="•"/>
            </a:pPr>
            <a:r>
              <a:rPr lang="en-GB" sz="1400" dirty="0">
                <a:solidFill>
                  <a:schemeClr val="tx2"/>
                </a:solidFill>
              </a:rPr>
              <a:t>A Smart Code Group dedicated staff is in charge of keeping in continuous contact with our customer, coordinating with him, and providing all information and services, so the client is always updated on any developments or actions throughout the work stages. </a:t>
            </a:r>
          </a:p>
          <a:p>
            <a:pPr marL="742950" lvl="1" indent="-285750">
              <a:lnSpc>
                <a:spcPct val="150000"/>
              </a:lnSpc>
              <a:buFont typeface="Arial" panose="020B0604020202020204" pitchFamily="34" charset="0"/>
              <a:buChar char="•"/>
            </a:pPr>
            <a:r>
              <a:rPr lang="en-GB" sz="1400" dirty="0">
                <a:solidFill>
                  <a:schemeClr val="tx2"/>
                </a:solidFill>
              </a:rPr>
              <a:t>Manage our relationship with our clients and their employees professionally by assigning a relationship manager to each client in order to obtain the best services in a professional and high-quality manner. </a:t>
            </a:r>
          </a:p>
          <a:p>
            <a:pPr marL="742950" lvl="1" indent="-285750">
              <a:lnSpc>
                <a:spcPct val="150000"/>
              </a:lnSpc>
              <a:buFont typeface="Arial" panose="020B0604020202020204" pitchFamily="34" charset="0"/>
              <a:buChar char="•"/>
            </a:pPr>
            <a:endParaRPr lang="en-US" sz="1400" dirty="0">
              <a:solidFill>
                <a:schemeClr val="tx2"/>
              </a:solidFill>
            </a:endParaRPr>
          </a:p>
          <a:p>
            <a:pPr>
              <a:lnSpc>
                <a:spcPct val="150000"/>
              </a:lnSpc>
            </a:pPr>
            <a:endParaRPr lang="en-US" sz="1400" dirty="0">
              <a:solidFill>
                <a:schemeClr val="tx2"/>
              </a:solidFill>
            </a:endParaRPr>
          </a:p>
          <a:p>
            <a:endParaRPr lang="ar-SA" sz="1400" dirty="0">
              <a:solidFill>
                <a:schemeClr val="tx2"/>
              </a:solidFill>
            </a:endParaRPr>
          </a:p>
        </p:txBody>
      </p:sp>
    </p:spTree>
    <p:extLst>
      <p:ext uri="{BB962C8B-B14F-4D97-AF65-F5344CB8AC3E}">
        <p14:creationId xmlns:p14="http://schemas.microsoft.com/office/powerpoint/2010/main" val="1940685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81AB-14F9-09EA-8ED4-3E1392C7AA47}"/>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49B6DBCC-C495-4B2B-A15C-59FE143A10DB}"/>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5968F20D-1608-F890-A62E-DCCD64547AC0}"/>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6CCE2096-81CC-A260-7CC2-7BB58C507702}"/>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093D091-EC9B-2467-4AE1-E75889F247DC}"/>
              </a:ext>
            </a:extLst>
          </p:cNvPr>
          <p:cNvSpPr txBox="1"/>
          <p:nvPr/>
        </p:nvSpPr>
        <p:spPr>
          <a:xfrm>
            <a:off x="14294" y="194236"/>
            <a:ext cx="11131761" cy="2535118"/>
          </a:xfrm>
          <a:prstGeom prst="rect">
            <a:avLst/>
          </a:prstGeom>
          <a:noFill/>
        </p:spPr>
        <p:txBody>
          <a:bodyPr wrap="square" rtlCol="0">
            <a:spAutoFit/>
          </a:bodyPr>
          <a:lstStyle/>
          <a:p>
            <a:endParaRPr lang="en-US" sz="1400" dirty="0">
              <a:solidFill>
                <a:schemeClr val="tx2"/>
              </a:solidFill>
            </a:endParaRPr>
          </a:p>
          <a:p>
            <a:pPr marL="742950" lvl="1" indent="-285750">
              <a:lnSpc>
                <a:spcPct val="150000"/>
              </a:lnSpc>
              <a:buFont typeface="Arial" panose="020B0604020202020204" pitchFamily="34" charset="0"/>
              <a:buChar char="•"/>
            </a:pPr>
            <a:r>
              <a:rPr lang="en-GB" sz="1400" dirty="0">
                <a:solidFill>
                  <a:schemeClr val="tx2"/>
                </a:solidFill>
              </a:rPr>
              <a:t>Attracting skills and competencies with the highest quality standards and in a timely manner.</a:t>
            </a:r>
          </a:p>
          <a:p>
            <a:pPr marL="742950" lvl="1" indent="-285750">
              <a:lnSpc>
                <a:spcPct val="150000"/>
              </a:lnSpc>
              <a:buFont typeface="Arial" panose="020B0604020202020204" pitchFamily="34" charset="0"/>
              <a:buChar char="•"/>
            </a:pPr>
            <a:r>
              <a:rPr lang="en-GB" sz="1400" dirty="0">
                <a:solidFill>
                  <a:schemeClr val="tx2"/>
                </a:solidFill>
              </a:rPr>
              <a:t>We have a database that includes more than 15,000 Saudi and non-Saudi candidates with high competencies and skills, it helps our clients on saving time, effort and money and finding the best expertise to their needs</a:t>
            </a:r>
          </a:p>
          <a:p>
            <a:pPr marL="742950" lvl="1" indent="-285750">
              <a:lnSpc>
                <a:spcPct val="150000"/>
              </a:lnSpc>
              <a:buFont typeface="Arial" panose="020B0604020202020204" pitchFamily="34" charset="0"/>
              <a:buChar char="•"/>
            </a:pPr>
            <a:r>
              <a:rPr lang="en-GB" sz="1400" dirty="0">
                <a:solidFill>
                  <a:schemeClr val="tx2"/>
                </a:solidFill>
              </a:rPr>
              <a:t>We are distinguished by our ability to equip call centres from a technical and human standpoint to the highest service quality and  standards. The call centre is equipped with technical equipment, operational programs, and the necessary human cadres.</a:t>
            </a:r>
            <a:endParaRPr lang="ar-SA" sz="1400" dirty="0">
              <a:solidFill>
                <a:schemeClr val="tx2"/>
              </a:solidFill>
            </a:endParaRPr>
          </a:p>
          <a:p>
            <a:pPr marL="742950" lvl="1" indent="-285750">
              <a:lnSpc>
                <a:spcPct val="150000"/>
              </a:lnSpc>
              <a:buFont typeface="Arial" panose="020B0604020202020204" pitchFamily="34" charset="0"/>
              <a:buChar char="•"/>
            </a:pPr>
            <a:r>
              <a:rPr lang="en-GB" sz="1400" dirty="0">
                <a:solidFill>
                  <a:schemeClr val="tx2"/>
                </a:solidFill>
              </a:rPr>
              <a:t>We</a:t>
            </a:r>
            <a:r>
              <a:rPr lang="en-US" sz="1400" dirty="0">
                <a:solidFill>
                  <a:schemeClr val="tx2"/>
                </a:solidFill>
              </a:rPr>
              <a:t> are </a:t>
            </a:r>
            <a:r>
              <a:rPr lang="en-GB" sz="1400" dirty="0">
                <a:solidFill>
                  <a:schemeClr val="tx2"/>
                </a:solidFill>
              </a:rPr>
              <a:t>providing our clients with the highest competencies and skills to manage their business professionally by adopting the Managed Services contracts with SLAs to operate their business with excellency and achieving their KPS’.</a:t>
            </a:r>
            <a:endParaRPr lang="ar-SA" sz="1400" dirty="0">
              <a:solidFill>
                <a:schemeClr val="tx2"/>
              </a:solidFill>
            </a:endParaRPr>
          </a:p>
        </p:txBody>
      </p:sp>
    </p:spTree>
    <p:extLst>
      <p:ext uri="{BB962C8B-B14F-4D97-AF65-F5344CB8AC3E}">
        <p14:creationId xmlns:p14="http://schemas.microsoft.com/office/powerpoint/2010/main" val="3241955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83A50-AC71-7D00-55B4-EA7C73EC5D72}"/>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0F85B7A6-74C6-46AB-6748-3E3BC0660832}"/>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06BE7B47-E4EA-631C-AE39-37BAF68D33D1}"/>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FC7A929B-215C-FA86-CE22-64828C13C8C7}"/>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A4E1D8B-9754-A9AE-9879-5F8459C0A035}"/>
              </a:ext>
            </a:extLst>
          </p:cNvPr>
          <p:cNvSpPr txBox="1"/>
          <p:nvPr/>
        </p:nvSpPr>
        <p:spPr>
          <a:xfrm>
            <a:off x="430306" y="869576"/>
            <a:ext cx="11241741" cy="4120167"/>
          </a:xfrm>
          <a:prstGeom prst="rect">
            <a:avLst/>
          </a:prstGeom>
          <a:noFill/>
        </p:spPr>
        <p:txBody>
          <a:bodyPr wrap="square" rtlCol="0">
            <a:spAutoFit/>
          </a:bodyPr>
          <a:lstStyle/>
          <a:p>
            <a:pPr algn="r">
              <a:lnSpc>
                <a:spcPct val="150000"/>
              </a:lnSpc>
            </a:pPr>
            <a:r>
              <a:rPr lang="ar-SA" sz="1600" b="1" dirty="0">
                <a:solidFill>
                  <a:schemeClr val="tx2"/>
                </a:solidFill>
              </a:rPr>
              <a:t>نظام إدارة خدمات الاستعانة بالمصادر الخارجية :</a:t>
            </a:r>
            <a:endParaRPr lang="ar-SA" sz="1400" dirty="0">
              <a:solidFill>
                <a:schemeClr val="tx2"/>
              </a:solidFill>
            </a:endParaRPr>
          </a:p>
          <a:p>
            <a:pPr algn="r" rtl="1">
              <a:lnSpc>
                <a:spcPct val="150000"/>
              </a:lnSpc>
            </a:pPr>
            <a:r>
              <a:rPr lang="ar-SA" sz="1400" dirty="0">
                <a:solidFill>
                  <a:schemeClr val="tx2"/>
                </a:solidFill>
              </a:rPr>
              <a:t>يوفر نظام إدارة خدمات الاستعانة بالمصادر الخارجية بالمجموعة كافة الخدمات الضرورية للموظفين والعملاء تشميل على سبيل الذكر:</a:t>
            </a:r>
          </a:p>
          <a:p>
            <a:pPr marL="742950" lvl="1" indent="-285750" algn="r" rtl="1">
              <a:lnSpc>
                <a:spcPct val="150000"/>
              </a:lnSpc>
              <a:buFont typeface="Arial" panose="020B0604020202020204" pitchFamily="34" charset="0"/>
              <a:buChar char="•"/>
            </a:pPr>
            <a:r>
              <a:rPr lang="ar-SA" sz="1400" dirty="0">
                <a:solidFill>
                  <a:schemeClr val="tx2"/>
                </a:solidFill>
              </a:rPr>
              <a:t>الخدمات الإدارية والمالية للموظفين</a:t>
            </a:r>
          </a:p>
          <a:p>
            <a:pPr marL="742950" lvl="1" indent="-285750" algn="r" rtl="1">
              <a:lnSpc>
                <a:spcPct val="150000"/>
              </a:lnSpc>
              <a:buFont typeface="Arial" panose="020B0604020202020204" pitchFamily="34" charset="0"/>
              <a:buChar char="•"/>
            </a:pPr>
            <a:r>
              <a:rPr lang="ar-SA" sz="1400" dirty="0">
                <a:solidFill>
                  <a:schemeClr val="tx2"/>
                </a:solidFill>
              </a:rPr>
              <a:t>متابعة التزام الموظفين بساعات الدوام</a:t>
            </a:r>
          </a:p>
          <a:p>
            <a:pPr marL="742950" lvl="1" indent="-285750" algn="r" rtl="1">
              <a:lnSpc>
                <a:spcPct val="150000"/>
              </a:lnSpc>
              <a:buFont typeface="Arial" panose="020B0604020202020204" pitchFamily="34" charset="0"/>
              <a:buChar char="•"/>
            </a:pPr>
            <a:r>
              <a:rPr lang="ar-SA" sz="1400" dirty="0">
                <a:solidFill>
                  <a:schemeClr val="tx2"/>
                </a:solidFill>
              </a:rPr>
              <a:t>توفير التقارير واللوحات لمراقبة الأداء لكل من إدارة المجموعة والعميل</a:t>
            </a:r>
          </a:p>
          <a:p>
            <a:pPr marL="742950" lvl="1" indent="-285750" algn="r" rtl="1">
              <a:lnSpc>
                <a:spcPct val="150000"/>
              </a:lnSpc>
              <a:buFont typeface="Arial" panose="020B0604020202020204" pitchFamily="34" charset="0"/>
              <a:buChar char="•"/>
            </a:pPr>
            <a:r>
              <a:rPr lang="ar-SA" sz="1400" dirty="0">
                <a:solidFill>
                  <a:schemeClr val="tx2"/>
                </a:solidFill>
              </a:rPr>
              <a:t>ادارة متطلبات وشكواي العميل ومتابعتها من خلال النظام</a:t>
            </a:r>
          </a:p>
          <a:p>
            <a:pPr marL="742950" lvl="1" indent="-285750" algn="r" rtl="1">
              <a:lnSpc>
                <a:spcPct val="150000"/>
              </a:lnSpc>
              <a:buFont typeface="Arial" panose="020B0604020202020204" pitchFamily="34" charset="0"/>
              <a:buChar char="•"/>
            </a:pPr>
            <a:r>
              <a:rPr lang="ar-SA" sz="1400" dirty="0">
                <a:solidFill>
                  <a:schemeClr val="tx2"/>
                </a:solidFill>
              </a:rPr>
              <a:t>تنظيم وتخطيط اجازات الموظفين واعتمادها من العميل. </a:t>
            </a:r>
          </a:p>
          <a:p>
            <a:pPr marL="742950" lvl="1" indent="-285750" algn="r" rtl="1">
              <a:lnSpc>
                <a:spcPct val="150000"/>
              </a:lnSpc>
              <a:buFont typeface="Arial" panose="020B0604020202020204" pitchFamily="34" charset="0"/>
              <a:buChar char="•"/>
            </a:pPr>
            <a:r>
              <a:rPr lang="ar-SA" sz="1400" dirty="0">
                <a:solidFill>
                  <a:schemeClr val="tx2"/>
                </a:solidFill>
              </a:rPr>
              <a:t>إدارة ساعات العمل الاضافية</a:t>
            </a:r>
          </a:p>
          <a:p>
            <a:pPr algn="r">
              <a:lnSpc>
                <a:spcPct val="150000"/>
              </a:lnSpc>
            </a:pPr>
            <a:endParaRPr lang="ar-SA" dirty="0"/>
          </a:p>
          <a:p>
            <a:pPr algn="r">
              <a:lnSpc>
                <a:spcPct val="150000"/>
              </a:lnSpc>
            </a:pPr>
            <a:endParaRPr lang="ar-SA" sz="1400" dirty="0">
              <a:solidFill>
                <a:schemeClr val="tx2"/>
              </a:solidFill>
            </a:endParaRPr>
          </a:p>
          <a:p>
            <a:pPr algn="r">
              <a:lnSpc>
                <a:spcPct val="150000"/>
              </a:lnSpc>
            </a:pPr>
            <a:r>
              <a:rPr lang="ar-SA" sz="1600" b="1" dirty="0">
                <a:solidFill>
                  <a:schemeClr val="tx2"/>
                </a:solidFill>
              </a:rPr>
              <a:t>فريق عملنا:</a:t>
            </a:r>
          </a:p>
          <a:p>
            <a:pPr algn="r" rtl="1">
              <a:lnSpc>
                <a:spcPct val="150000"/>
              </a:lnSpc>
            </a:pPr>
            <a:r>
              <a:rPr lang="ar-SA" sz="1400" dirty="0">
                <a:solidFill>
                  <a:schemeClr val="tx2"/>
                </a:solidFill>
              </a:rPr>
              <a:t>تضم مجموعتنا نخبة من المختصين من ذوي الكفاءة والخبرة العالية والطويلة في إدارة وتطوير أعمال  المصادر الخارجية  والخدمات المدامة  قادرين على تحقيق رسالتنا وأهدافنا في خدمة عملائنا.     </a:t>
            </a:r>
            <a:endParaRPr lang="en-US" sz="1400" dirty="0">
              <a:solidFill>
                <a:schemeClr val="tx2"/>
              </a:solidFill>
            </a:endParaRPr>
          </a:p>
        </p:txBody>
      </p:sp>
    </p:spTree>
    <p:extLst>
      <p:ext uri="{BB962C8B-B14F-4D97-AF65-F5344CB8AC3E}">
        <p14:creationId xmlns:p14="http://schemas.microsoft.com/office/powerpoint/2010/main" val="2049410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C2A60-43E7-090B-B5E5-88973EBFDE31}"/>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3791974F-E667-EAB5-EAA3-B6F069EA566C}"/>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C2B28FFD-2844-30BF-55E7-EB8404B61D77}"/>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AC3C4E2F-8863-5F8F-E207-FF9EA29F68BA}"/>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EC67E6D-2017-A536-B4AC-F3FF6DB1ABDA}"/>
              </a:ext>
            </a:extLst>
          </p:cNvPr>
          <p:cNvSpPr txBox="1"/>
          <p:nvPr/>
        </p:nvSpPr>
        <p:spPr>
          <a:xfrm>
            <a:off x="430306" y="869576"/>
            <a:ext cx="11241741" cy="4855432"/>
          </a:xfrm>
          <a:prstGeom prst="rect">
            <a:avLst/>
          </a:prstGeom>
          <a:noFill/>
        </p:spPr>
        <p:txBody>
          <a:bodyPr wrap="square" rtlCol="0">
            <a:spAutoFit/>
          </a:bodyPr>
          <a:lstStyle/>
          <a:p>
            <a:pPr>
              <a:lnSpc>
                <a:spcPct val="150000"/>
              </a:lnSpc>
            </a:pPr>
            <a:r>
              <a:rPr lang="en-GB" sz="1600" b="1" dirty="0">
                <a:solidFill>
                  <a:schemeClr val="tx2"/>
                </a:solidFill>
              </a:rPr>
              <a:t>Outsourcing Services Management System:</a:t>
            </a:r>
            <a:endParaRPr lang="en-GB" sz="1600" dirty="0">
              <a:solidFill>
                <a:schemeClr val="tx2"/>
              </a:solidFill>
            </a:endParaRPr>
          </a:p>
          <a:p>
            <a:pPr>
              <a:lnSpc>
                <a:spcPct val="150000"/>
              </a:lnSpc>
            </a:pPr>
            <a:r>
              <a:rPr lang="en-GB" sz="1600" dirty="0">
                <a:solidFill>
                  <a:schemeClr val="tx2"/>
                </a:solidFill>
              </a:rPr>
              <a:t>The Smart Code Group outsourcing services management system provides all necessary services to employees and clients including, but not limited to:</a:t>
            </a:r>
          </a:p>
          <a:p>
            <a:pPr marL="742950" lvl="1" indent="-285750">
              <a:lnSpc>
                <a:spcPct val="150000"/>
              </a:lnSpc>
              <a:buFont typeface="Arial" panose="020B0604020202020204" pitchFamily="34" charset="0"/>
              <a:buChar char="•"/>
            </a:pPr>
            <a:r>
              <a:rPr lang="en-GB" sz="1600" dirty="0">
                <a:solidFill>
                  <a:schemeClr val="tx2"/>
                </a:solidFill>
              </a:rPr>
              <a:t>Administrative and financial services for employees</a:t>
            </a:r>
          </a:p>
          <a:p>
            <a:pPr marL="742950" lvl="1" indent="-285750">
              <a:lnSpc>
                <a:spcPct val="150000"/>
              </a:lnSpc>
              <a:buFont typeface="Arial" panose="020B0604020202020204" pitchFamily="34" charset="0"/>
              <a:buChar char="•"/>
            </a:pPr>
            <a:r>
              <a:rPr lang="en-GB" sz="1600" dirty="0">
                <a:solidFill>
                  <a:schemeClr val="tx2"/>
                </a:solidFill>
              </a:rPr>
              <a:t>Follow up on employees’ compliance to working hours</a:t>
            </a:r>
          </a:p>
          <a:p>
            <a:pPr marL="742950" lvl="1" indent="-285750">
              <a:lnSpc>
                <a:spcPct val="150000"/>
              </a:lnSpc>
              <a:buFont typeface="Arial" panose="020B0604020202020204" pitchFamily="34" charset="0"/>
              <a:buChar char="•"/>
            </a:pPr>
            <a:r>
              <a:rPr lang="en-GB" sz="1600" dirty="0">
                <a:solidFill>
                  <a:schemeClr val="tx2"/>
                </a:solidFill>
              </a:rPr>
              <a:t>Providing reports and dashboards to monitor performance for both Smart Code Group and client management</a:t>
            </a:r>
          </a:p>
          <a:p>
            <a:pPr marL="742950" lvl="1" indent="-285750">
              <a:lnSpc>
                <a:spcPct val="150000"/>
              </a:lnSpc>
              <a:buFont typeface="Arial" panose="020B0604020202020204" pitchFamily="34" charset="0"/>
              <a:buChar char="•"/>
            </a:pPr>
            <a:r>
              <a:rPr lang="en-US" sz="1600" dirty="0">
                <a:solidFill>
                  <a:schemeClr val="tx2"/>
                </a:solidFill>
              </a:rPr>
              <a:t>Management</a:t>
            </a:r>
            <a:r>
              <a:rPr lang="en-GB" sz="1600" dirty="0">
                <a:solidFill>
                  <a:schemeClr val="tx2"/>
                </a:solidFill>
              </a:rPr>
              <a:t> customer requirements and complaints and following them up through the system</a:t>
            </a:r>
          </a:p>
          <a:p>
            <a:pPr marL="742950" lvl="1" indent="-285750">
              <a:lnSpc>
                <a:spcPct val="150000"/>
              </a:lnSpc>
              <a:buFont typeface="Arial" panose="020B0604020202020204" pitchFamily="34" charset="0"/>
              <a:buChar char="•"/>
            </a:pPr>
            <a:r>
              <a:rPr lang="en-GB" sz="1600" dirty="0">
                <a:solidFill>
                  <a:schemeClr val="tx2"/>
                </a:solidFill>
              </a:rPr>
              <a:t>Organizing and planning employee</a:t>
            </a:r>
            <a:r>
              <a:rPr lang="en-US" sz="1600" dirty="0">
                <a:solidFill>
                  <a:schemeClr val="tx2"/>
                </a:solidFill>
              </a:rPr>
              <a:t>s</a:t>
            </a:r>
            <a:r>
              <a:rPr lang="en-GB" sz="1600" dirty="0">
                <a:solidFill>
                  <a:schemeClr val="tx2"/>
                </a:solidFill>
              </a:rPr>
              <a:t> vacations with approval process from the client. </a:t>
            </a:r>
          </a:p>
          <a:p>
            <a:pPr marL="742950" lvl="1" indent="-285750">
              <a:lnSpc>
                <a:spcPct val="150000"/>
              </a:lnSpc>
              <a:buFont typeface="Arial" panose="020B0604020202020204" pitchFamily="34" charset="0"/>
              <a:buChar char="•"/>
            </a:pPr>
            <a:r>
              <a:rPr lang="en-GB" sz="1600" dirty="0">
                <a:solidFill>
                  <a:schemeClr val="tx2"/>
                </a:solidFill>
              </a:rPr>
              <a:t>Managing overtime hours</a:t>
            </a:r>
          </a:p>
          <a:p>
            <a:pPr marL="0" lvl="1">
              <a:lnSpc>
                <a:spcPct val="150000"/>
              </a:lnSpc>
            </a:pPr>
            <a:endParaRPr lang="en-GB" sz="1600" dirty="0">
              <a:solidFill>
                <a:schemeClr val="tx2"/>
              </a:solidFill>
            </a:endParaRPr>
          </a:p>
          <a:p>
            <a:pPr marL="0" lvl="1">
              <a:lnSpc>
                <a:spcPct val="150000"/>
              </a:lnSpc>
            </a:pPr>
            <a:r>
              <a:rPr lang="en-GB" sz="1600" b="1" dirty="0">
                <a:solidFill>
                  <a:schemeClr val="tx2"/>
                </a:solidFill>
              </a:rPr>
              <a:t>Our team:</a:t>
            </a:r>
          </a:p>
          <a:p>
            <a:pPr marL="0" lvl="1">
              <a:lnSpc>
                <a:spcPct val="150000"/>
              </a:lnSpc>
            </a:pPr>
            <a:r>
              <a:rPr lang="en-GB" sz="1600" dirty="0">
                <a:solidFill>
                  <a:schemeClr val="tx2"/>
                </a:solidFill>
              </a:rPr>
              <a:t>Our group includes an elite group of specialists with high competence and long experience in delivering and managing outsourcing and managed services allowing to achieve our mission and goals in serving our clients.</a:t>
            </a:r>
            <a:endParaRPr lang="en-US" sz="1600" dirty="0">
              <a:solidFill>
                <a:schemeClr val="tx2"/>
              </a:solidFill>
            </a:endParaRPr>
          </a:p>
        </p:txBody>
      </p:sp>
    </p:spTree>
    <p:extLst>
      <p:ext uri="{BB962C8B-B14F-4D97-AF65-F5344CB8AC3E}">
        <p14:creationId xmlns:p14="http://schemas.microsoft.com/office/powerpoint/2010/main" val="1772350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CE64A-35F8-77AE-F0A3-B259F24DEF08}"/>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FD717580-1798-5C03-BDCB-A9A9CC0ADFD4}"/>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2521BAC7-DCEF-79B6-8BA5-5131A7446897}"/>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78E8788D-D282-855C-C7D9-D5104E82945A}"/>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022D61-F036-C64B-CECC-7F2D26A214F3}"/>
              </a:ext>
            </a:extLst>
          </p:cNvPr>
          <p:cNvSpPr txBox="1"/>
          <p:nvPr/>
        </p:nvSpPr>
        <p:spPr>
          <a:xfrm>
            <a:off x="1473011" y="508995"/>
            <a:ext cx="9413507" cy="4001095"/>
          </a:xfrm>
          <a:prstGeom prst="rect">
            <a:avLst/>
          </a:prstGeom>
          <a:noFill/>
        </p:spPr>
        <p:txBody>
          <a:bodyPr wrap="square">
            <a:spAutoFit/>
          </a:bodyPr>
          <a:lstStyle/>
          <a:p>
            <a:pPr algn="r" rtl="1"/>
            <a:r>
              <a:rPr lang="ar-SA" sz="1600" b="1" dirty="0">
                <a:solidFill>
                  <a:schemeClr val="tx2"/>
                </a:solidFill>
              </a:rPr>
              <a:t>خدماتنا:</a:t>
            </a:r>
          </a:p>
          <a:p>
            <a:pPr algn="r" rtl="1"/>
            <a:endParaRPr lang="ar-SA" sz="1400" dirty="0">
              <a:solidFill>
                <a:schemeClr val="tx2"/>
              </a:solidFill>
            </a:endParaRPr>
          </a:p>
          <a:p>
            <a:pPr algn="r" rtl="1">
              <a:lnSpc>
                <a:spcPct val="150000"/>
              </a:lnSpc>
            </a:pPr>
            <a:r>
              <a:rPr lang="ar-SA" sz="1400" dirty="0">
                <a:solidFill>
                  <a:schemeClr val="tx2"/>
                </a:solidFill>
              </a:rPr>
              <a:t>باستخدام مجموعة الكود الذكي، يمكنكم الحصول على شركة لديها خبرة تقديم الحلول عبر مجموعة من الخدمات:</a:t>
            </a:r>
          </a:p>
          <a:p>
            <a:pPr marL="742950" lvl="1" indent="-285750" algn="r" rtl="1">
              <a:lnSpc>
                <a:spcPct val="150000"/>
              </a:lnSpc>
              <a:buFont typeface="Arial" panose="020B0604020202020204" pitchFamily="34" charset="0"/>
              <a:buChar char="•"/>
            </a:pPr>
            <a:r>
              <a:rPr lang="ar-SA" sz="1400" dirty="0">
                <a:solidFill>
                  <a:schemeClr val="tx2"/>
                </a:solidFill>
              </a:rPr>
              <a:t>مشاريع التوظيف - الاستعانة بالمصادر الخارجية</a:t>
            </a:r>
            <a:endParaRPr lang="en-US" sz="1400" dirty="0">
              <a:solidFill>
                <a:schemeClr val="tx2"/>
              </a:solidFill>
            </a:endParaRPr>
          </a:p>
          <a:p>
            <a:pPr marL="742950" lvl="1" indent="-285750" algn="r" rtl="1">
              <a:lnSpc>
                <a:spcPct val="150000"/>
              </a:lnSpc>
              <a:buFont typeface="Arial" panose="020B0604020202020204" pitchFamily="34" charset="0"/>
              <a:buChar char="•"/>
            </a:pPr>
            <a:r>
              <a:rPr lang="ar-SA" sz="1400" dirty="0">
                <a:solidFill>
                  <a:schemeClr val="tx2"/>
                </a:solidFill>
              </a:rPr>
              <a:t>حلول القوى العاملة </a:t>
            </a:r>
          </a:p>
          <a:p>
            <a:pPr marL="742950" lvl="1" indent="-285750" algn="r" rtl="1">
              <a:lnSpc>
                <a:spcPct val="150000"/>
              </a:lnSpc>
              <a:buFont typeface="Arial" panose="020B0604020202020204" pitchFamily="34" charset="0"/>
              <a:buChar char="•"/>
            </a:pPr>
            <a:r>
              <a:rPr lang="ar-SA" sz="1400" dirty="0">
                <a:solidFill>
                  <a:schemeClr val="tx2"/>
                </a:solidFill>
              </a:rPr>
              <a:t>الخدمات الاستشارية</a:t>
            </a:r>
            <a:endParaRPr lang="en-US" sz="1400" dirty="0">
              <a:solidFill>
                <a:schemeClr val="tx2"/>
              </a:solidFill>
            </a:endParaRPr>
          </a:p>
          <a:p>
            <a:pPr marL="742950" lvl="1" indent="-285750" algn="r" rtl="1">
              <a:lnSpc>
                <a:spcPct val="150000"/>
              </a:lnSpc>
              <a:buFont typeface="Arial" panose="020B0604020202020204" pitchFamily="34" charset="0"/>
              <a:buChar char="•"/>
            </a:pPr>
            <a:r>
              <a:rPr lang="ar-SA" sz="1400" dirty="0">
                <a:solidFill>
                  <a:schemeClr val="tx2"/>
                </a:solidFill>
              </a:rPr>
              <a:t>الخدمات المدامة </a:t>
            </a:r>
          </a:p>
          <a:p>
            <a:pPr marL="742950" lvl="1" indent="-285750" algn="r" rtl="1">
              <a:lnSpc>
                <a:spcPct val="150000"/>
              </a:lnSpc>
              <a:buFont typeface="Arial" panose="020B0604020202020204" pitchFamily="34" charset="0"/>
              <a:buChar char="•"/>
            </a:pPr>
            <a:r>
              <a:rPr lang="ar-SA" sz="1400" dirty="0">
                <a:solidFill>
                  <a:schemeClr val="tx2"/>
                </a:solidFill>
              </a:rPr>
              <a:t>تدريب وتأهيل الكوادر البشرية الوطنية من خلال معهد التدريب الإداري العالي التابع لمجموعة الكود الذكي</a:t>
            </a:r>
            <a:endParaRPr lang="en-US" sz="1400" dirty="0">
              <a:solidFill>
                <a:schemeClr val="tx2"/>
              </a:solidFill>
            </a:endParaRPr>
          </a:p>
          <a:p>
            <a:pPr algn="r" rtl="1"/>
            <a:endParaRPr lang="ar-SA" sz="1400" dirty="0">
              <a:solidFill>
                <a:schemeClr val="tx2"/>
              </a:solidFill>
            </a:endParaRPr>
          </a:p>
          <a:p>
            <a:pPr algn="r" rtl="1">
              <a:lnSpc>
                <a:spcPct val="150000"/>
              </a:lnSpc>
            </a:pPr>
            <a:endParaRPr lang="en-US" sz="1400" dirty="0">
              <a:solidFill>
                <a:schemeClr val="tx2"/>
              </a:solidFill>
            </a:endParaRPr>
          </a:p>
          <a:p>
            <a:pPr lvl="1" algn="r" rtl="1">
              <a:lnSpc>
                <a:spcPct val="150000"/>
              </a:lnSpc>
            </a:pPr>
            <a:endParaRPr lang="ar-SA" sz="1400" dirty="0">
              <a:solidFill>
                <a:schemeClr val="tx2"/>
              </a:solidFill>
            </a:endParaRPr>
          </a:p>
          <a:p>
            <a:pPr marL="742950" lvl="1" indent="-285750" algn="r" rtl="1">
              <a:buFont typeface="Arial" panose="020B0604020202020204" pitchFamily="34" charset="0"/>
              <a:buChar char="•"/>
            </a:pPr>
            <a:endParaRPr lang="ar-SA" sz="1400" dirty="0">
              <a:solidFill>
                <a:schemeClr val="tx2"/>
              </a:solidFill>
            </a:endParaRPr>
          </a:p>
          <a:p>
            <a:pPr algn="r" rtl="1"/>
            <a:endParaRPr lang="ar-SA" sz="1400" dirty="0">
              <a:solidFill>
                <a:schemeClr val="tx2"/>
              </a:solidFill>
            </a:endParaRPr>
          </a:p>
          <a:p>
            <a:pPr algn="r" rtl="1"/>
            <a:endParaRPr lang="en-US" sz="1400" dirty="0">
              <a:solidFill>
                <a:schemeClr val="tx2"/>
              </a:solidFill>
            </a:endParaRPr>
          </a:p>
        </p:txBody>
      </p:sp>
    </p:spTree>
    <p:extLst>
      <p:ext uri="{BB962C8B-B14F-4D97-AF65-F5344CB8AC3E}">
        <p14:creationId xmlns:p14="http://schemas.microsoft.com/office/powerpoint/2010/main" val="2745997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114F3-6C64-627F-7F44-4B453B1A1066}"/>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49D95198-3B15-3A52-7599-D3197A499A5E}"/>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1193ADE6-41AA-502E-9C5A-B33665D2E0BC}"/>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4973BC7A-A881-583E-FB49-73962EA3987F}"/>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EC93D8-5071-EDDF-D965-6765A86C48CB}"/>
              </a:ext>
            </a:extLst>
          </p:cNvPr>
          <p:cNvSpPr txBox="1"/>
          <p:nvPr/>
        </p:nvSpPr>
        <p:spPr>
          <a:xfrm>
            <a:off x="1473011" y="508995"/>
            <a:ext cx="9413507" cy="3677930"/>
          </a:xfrm>
          <a:prstGeom prst="rect">
            <a:avLst/>
          </a:prstGeom>
          <a:noFill/>
        </p:spPr>
        <p:txBody>
          <a:bodyPr wrap="square">
            <a:spAutoFit/>
          </a:bodyPr>
          <a:lstStyle/>
          <a:p>
            <a:pPr algn="l"/>
            <a:r>
              <a:rPr lang="en-GB" sz="1600" b="1" dirty="0">
                <a:solidFill>
                  <a:schemeClr val="tx2"/>
                </a:solidFill>
              </a:rPr>
              <a:t>Our services:</a:t>
            </a:r>
            <a:endParaRPr lang="en-GB" sz="1400" dirty="0">
              <a:solidFill>
                <a:schemeClr val="tx2"/>
              </a:solidFill>
            </a:endParaRPr>
          </a:p>
          <a:p>
            <a:pPr algn="l">
              <a:lnSpc>
                <a:spcPct val="150000"/>
              </a:lnSpc>
            </a:pPr>
            <a:r>
              <a:rPr lang="en-GB" sz="1400" dirty="0">
                <a:solidFill>
                  <a:schemeClr val="tx2"/>
                </a:solidFill>
              </a:rPr>
              <a:t>With Smart Code Group, you get a company that has experience providing solutions across a range of services including:</a:t>
            </a:r>
          </a:p>
          <a:p>
            <a:pPr marL="742950" lvl="1" indent="-285750">
              <a:lnSpc>
                <a:spcPct val="150000"/>
              </a:lnSpc>
              <a:buFont typeface="Arial" panose="020B0604020202020204" pitchFamily="34" charset="0"/>
              <a:buChar char="•"/>
            </a:pPr>
            <a:r>
              <a:rPr lang="en-GB" sz="1400" dirty="0">
                <a:solidFill>
                  <a:schemeClr val="tx2"/>
                </a:solidFill>
              </a:rPr>
              <a:t>Recruitment </a:t>
            </a:r>
            <a:r>
              <a:rPr lang="en-US" sz="1400" dirty="0">
                <a:solidFill>
                  <a:schemeClr val="tx2"/>
                </a:solidFill>
              </a:rPr>
              <a:t>Projects</a:t>
            </a:r>
            <a:r>
              <a:rPr lang="en-GB" sz="1400" dirty="0">
                <a:solidFill>
                  <a:schemeClr val="tx2"/>
                </a:solidFill>
              </a:rPr>
              <a:t> - Outsourcing</a:t>
            </a:r>
          </a:p>
          <a:p>
            <a:pPr marL="742950" lvl="1" indent="-285750">
              <a:lnSpc>
                <a:spcPct val="150000"/>
              </a:lnSpc>
              <a:buFont typeface="Arial" panose="020B0604020202020204" pitchFamily="34" charset="0"/>
              <a:buChar char="•"/>
            </a:pPr>
            <a:r>
              <a:rPr lang="en-GB" sz="1400" dirty="0">
                <a:solidFill>
                  <a:schemeClr val="tx2"/>
                </a:solidFill>
              </a:rPr>
              <a:t>Workforce Solutions </a:t>
            </a:r>
          </a:p>
          <a:p>
            <a:pPr marL="742950" lvl="1" indent="-285750">
              <a:lnSpc>
                <a:spcPct val="150000"/>
              </a:lnSpc>
              <a:buFont typeface="Arial" panose="020B0604020202020204" pitchFamily="34" charset="0"/>
              <a:buChar char="•"/>
            </a:pPr>
            <a:r>
              <a:rPr lang="en-GB" sz="1400" dirty="0">
                <a:solidFill>
                  <a:schemeClr val="tx2"/>
                </a:solidFill>
              </a:rPr>
              <a:t>Consulting Services</a:t>
            </a:r>
          </a:p>
          <a:p>
            <a:pPr marL="742950" lvl="1" indent="-285750">
              <a:lnSpc>
                <a:spcPct val="150000"/>
              </a:lnSpc>
              <a:buFont typeface="Arial" panose="020B0604020202020204" pitchFamily="34" charset="0"/>
              <a:buChar char="•"/>
            </a:pPr>
            <a:r>
              <a:rPr lang="en-GB" sz="1400" dirty="0">
                <a:solidFill>
                  <a:schemeClr val="tx2"/>
                </a:solidFill>
              </a:rPr>
              <a:t>Managed Services </a:t>
            </a:r>
          </a:p>
          <a:p>
            <a:pPr marL="742950" lvl="1" indent="-285750">
              <a:lnSpc>
                <a:spcPct val="150000"/>
              </a:lnSpc>
              <a:buFont typeface="Arial" panose="020B0604020202020204" pitchFamily="34" charset="0"/>
              <a:buChar char="•"/>
            </a:pPr>
            <a:r>
              <a:rPr lang="en-GB" sz="1400" dirty="0">
                <a:solidFill>
                  <a:schemeClr val="tx2"/>
                </a:solidFill>
              </a:rPr>
              <a:t>Training and qualifying national cadres through the Smart Code Higher Training Institute</a:t>
            </a:r>
            <a:endParaRPr lang="ar-SA" sz="1400" dirty="0">
              <a:solidFill>
                <a:schemeClr val="tx2"/>
              </a:solidFill>
            </a:endParaRPr>
          </a:p>
          <a:p>
            <a:pPr marL="742950" lvl="1" indent="-285750" algn="r" rtl="1">
              <a:lnSpc>
                <a:spcPct val="150000"/>
              </a:lnSpc>
              <a:buFont typeface="Arial" panose="020B0604020202020204" pitchFamily="34" charset="0"/>
              <a:buChar char="•"/>
            </a:pPr>
            <a:endParaRPr lang="en-US" sz="1400" dirty="0">
              <a:solidFill>
                <a:schemeClr val="tx2"/>
              </a:solidFill>
            </a:endParaRPr>
          </a:p>
          <a:p>
            <a:pPr lvl="1" algn="r" rtl="1">
              <a:lnSpc>
                <a:spcPct val="150000"/>
              </a:lnSpc>
            </a:pPr>
            <a:endParaRPr lang="ar-SA" sz="1400" dirty="0">
              <a:solidFill>
                <a:schemeClr val="tx2"/>
              </a:solidFill>
            </a:endParaRPr>
          </a:p>
          <a:p>
            <a:pPr marL="742950" lvl="1" indent="-285750" algn="r" rtl="1">
              <a:lnSpc>
                <a:spcPct val="150000"/>
              </a:lnSpc>
              <a:buFont typeface="Arial" panose="020B0604020202020204" pitchFamily="34" charset="0"/>
              <a:buChar char="•"/>
            </a:pPr>
            <a:endParaRPr lang="ar-SA" sz="1400" dirty="0">
              <a:solidFill>
                <a:schemeClr val="tx2"/>
              </a:solidFill>
            </a:endParaRPr>
          </a:p>
          <a:p>
            <a:pPr algn="r" rtl="1"/>
            <a:endParaRPr lang="ar-SA" sz="1400" dirty="0">
              <a:solidFill>
                <a:schemeClr val="tx2"/>
              </a:solidFill>
            </a:endParaRPr>
          </a:p>
          <a:p>
            <a:pPr algn="r" rtl="1"/>
            <a:endParaRPr lang="en-US" sz="1400" dirty="0">
              <a:solidFill>
                <a:schemeClr val="tx2"/>
              </a:solidFill>
            </a:endParaRPr>
          </a:p>
        </p:txBody>
      </p:sp>
    </p:spTree>
    <p:extLst>
      <p:ext uri="{BB962C8B-B14F-4D97-AF65-F5344CB8AC3E}">
        <p14:creationId xmlns:p14="http://schemas.microsoft.com/office/powerpoint/2010/main" val="3912606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3157C-C026-3E50-442A-496AE4AD5F1C}"/>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EE4FDEF6-CEA9-617A-4971-31D41688C968}"/>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4AB526D6-9D36-B35A-4988-85BFFCE9CEE8}"/>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9E61BA5D-BF5A-F612-9F76-06D0B02EB553}"/>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BEB2E7E-5F73-6A9D-84E1-0AD784530988}"/>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2818237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A1F8-56C7-BB5E-BA1C-9B2C004C3F9F}"/>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FECA3520-E380-23ED-9990-604065FF2D66}"/>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B88E721D-CE51-17F7-69D2-8F10D2B0FBEE}"/>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765A419D-E12B-7EA4-5328-5B8DE50253EA}"/>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BCD9A87-4226-A108-B11C-135E96210ACD}"/>
              </a:ext>
            </a:extLst>
          </p:cNvPr>
          <p:cNvSpPr txBox="1"/>
          <p:nvPr/>
        </p:nvSpPr>
        <p:spPr>
          <a:xfrm>
            <a:off x="1473011" y="508995"/>
            <a:ext cx="9413507" cy="5309146"/>
          </a:xfrm>
          <a:prstGeom prst="rect">
            <a:avLst/>
          </a:prstGeom>
          <a:noFill/>
        </p:spPr>
        <p:txBody>
          <a:bodyPr wrap="square">
            <a:spAutoFit/>
          </a:bodyPr>
          <a:lstStyle/>
          <a:p>
            <a:pPr algn="r" rtl="1">
              <a:lnSpc>
                <a:spcPct val="150000"/>
              </a:lnSpc>
            </a:pPr>
            <a:endParaRPr lang="en-US" sz="1400" dirty="0">
              <a:solidFill>
                <a:schemeClr val="tx2"/>
              </a:solidFill>
            </a:endParaRPr>
          </a:p>
          <a:p>
            <a:pPr algn="r" rtl="1">
              <a:lnSpc>
                <a:spcPct val="150000"/>
              </a:lnSpc>
            </a:pPr>
            <a:r>
              <a:rPr lang="ar-SA" sz="1600" b="1" dirty="0">
                <a:solidFill>
                  <a:schemeClr val="tx2"/>
                </a:solidFill>
              </a:rPr>
              <a:t>خدماتنا في تدريب وتأهيل</a:t>
            </a:r>
            <a:r>
              <a:rPr lang="en-US" sz="1600" b="1" dirty="0">
                <a:solidFill>
                  <a:schemeClr val="tx2"/>
                </a:solidFill>
              </a:rPr>
              <a:t> </a:t>
            </a:r>
            <a:r>
              <a:rPr lang="ar-SA" sz="1600" b="1" dirty="0">
                <a:solidFill>
                  <a:schemeClr val="tx2"/>
                </a:solidFill>
              </a:rPr>
              <a:t> السعوديين لسوق العمل:</a:t>
            </a:r>
            <a:endParaRPr lang="en-US" sz="1600" b="1" dirty="0">
              <a:solidFill>
                <a:schemeClr val="tx2"/>
              </a:solidFill>
            </a:endParaRPr>
          </a:p>
          <a:p>
            <a:pPr algn="r" rtl="1">
              <a:lnSpc>
                <a:spcPct val="150000"/>
              </a:lnSpc>
            </a:pPr>
            <a:endParaRPr lang="ar-SA" sz="1400" dirty="0">
              <a:solidFill>
                <a:schemeClr val="tx2"/>
              </a:solidFill>
            </a:endParaRPr>
          </a:p>
          <a:p>
            <a:pPr algn="r" rtl="1">
              <a:lnSpc>
                <a:spcPct val="150000"/>
              </a:lnSpc>
            </a:pPr>
            <a:r>
              <a:rPr lang="ar-SA" sz="1400" dirty="0">
                <a:solidFill>
                  <a:schemeClr val="tx2"/>
                </a:solidFill>
              </a:rPr>
              <a:t>تقدم مجموعة الكود الذكي برنامج متقدم في التدريب والتأهيل لسوق العمل السعودي من خلال معهد التدريب الإداري العالي التابع للمجموعة والذي يشمل على المجالات التالية:</a:t>
            </a:r>
          </a:p>
          <a:p>
            <a:pPr marL="742950" lvl="1" indent="-285750" algn="r" rtl="1">
              <a:lnSpc>
                <a:spcPct val="150000"/>
              </a:lnSpc>
              <a:buFont typeface="Arial" panose="020B0604020202020204" pitchFamily="34" charset="0"/>
              <a:buChar char="•"/>
            </a:pPr>
            <a:r>
              <a:rPr lang="ar-SA" sz="1400" dirty="0">
                <a:solidFill>
                  <a:schemeClr val="tx2"/>
                </a:solidFill>
              </a:rPr>
              <a:t>الدورات التدريبة التقنية في العديد من المجالات مثل الامن السيبراني والذكاء الاصطناعي وأنظمة المعلومات الجغرافية وأنظمة التحكم والاتمتة وغيرها</a:t>
            </a:r>
          </a:p>
          <a:p>
            <a:pPr marL="742950" lvl="1" indent="-285750" algn="r" rtl="1">
              <a:lnSpc>
                <a:spcPct val="150000"/>
              </a:lnSpc>
              <a:buFont typeface="Arial" panose="020B0604020202020204" pitchFamily="34" charset="0"/>
              <a:buChar char="•"/>
            </a:pPr>
            <a:r>
              <a:rPr lang="ar-SA" sz="1400" dirty="0">
                <a:solidFill>
                  <a:schemeClr val="tx2"/>
                </a:solidFill>
              </a:rPr>
              <a:t>الدورات التدريبة الإدارية – الاستراتيجية والتخطيط، القيادة، التميز، الحوكمة، وتنمية المهرات الشخصية</a:t>
            </a:r>
          </a:p>
          <a:p>
            <a:pPr marL="742950" lvl="1" indent="-285750" algn="r" rtl="1">
              <a:lnSpc>
                <a:spcPct val="150000"/>
              </a:lnSpc>
              <a:buFont typeface="Arial" panose="020B0604020202020204" pitchFamily="34" charset="0"/>
              <a:buChar char="•"/>
            </a:pPr>
            <a:r>
              <a:rPr lang="ar-SA" sz="1400" dirty="0">
                <a:solidFill>
                  <a:schemeClr val="tx2"/>
                </a:solidFill>
              </a:rPr>
              <a:t>الدورات التدريبية لخدمات العملاء</a:t>
            </a:r>
          </a:p>
          <a:p>
            <a:pPr marL="742950" lvl="1" indent="-285750" algn="r" rtl="1">
              <a:lnSpc>
                <a:spcPct val="150000"/>
              </a:lnSpc>
              <a:buFont typeface="Arial" panose="020B0604020202020204" pitchFamily="34" charset="0"/>
              <a:buChar char="•"/>
            </a:pPr>
            <a:r>
              <a:rPr lang="ar-SA" sz="1400" dirty="0">
                <a:solidFill>
                  <a:schemeClr val="tx2"/>
                </a:solidFill>
              </a:rPr>
              <a:t>الدورات التدريبية المالية والمصرفية</a:t>
            </a:r>
          </a:p>
          <a:p>
            <a:pPr marL="742950" lvl="1" indent="-285750" algn="r" rtl="1">
              <a:lnSpc>
                <a:spcPct val="150000"/>
              </a:lnSpc>
              <a:buFont typeface="Arial" panose="020B0604020202020204" pitchFamily="34" charset="0"/>
              <a:buChar char="•"/>
            </a:pPr>
            <a:r>
              <a:rPr lang="ar-SA" sz="1400" dirty="0">
                <a:solidFill>
                  <a:schemeClr val="tx2"/>
                </a:solidFill>
              </a:rPr>
              <a:t>الدورات التدريبية في المبيعات والتسويق</a:t>
            </a:r>
          </a:p>
          <a:p>
            <a:pPr marL="742950" lvl="1" indent="-285750" algn="r" rtl="1">
              <a:lnSpc>
                <a:spcPct val="150000"/>
              </a:lnSpc>
              <a:buFont typeface="Arial" panose="020B0604020202020204" pitchFamily="34" charset="0"/>
              <a:buChar char="•"/>
            </a:pPr>
            <a:r>
              <a:rPr lang="ar-SA" sz="1400" dirty="0">
                <a:solidFill>
                  <a:schemeClr val="tx2"/>
                </a:solidFill>
              </a:rPr>
              <a:t>التحضير للشهادات الدولية المعتمدة في المجالات المختلفة</a:t>
            </a:r>
          </a:p>
          <a:p>
            <a:pPr marL="742950" lvl="1" indent="-285750" algn="r" rtl="1">
              <a:lnSpc>
                <a:spcPct val="150000"/>
              </a:lnSpc>
              <a:buFont typeface="Arial" panose="020B0604020202020204" pitchFamily="34" charset="0"/>
              <a:buChar char="•"/>
            </a:pPr>
            <a:r>
              <a:rPr lang="ar-SA" sz="1400" dirty="0">
                <a:solidFill>
                  <a:schemeClr val="tx2"/>
                </a:solidFill>
              </a:rPr>
              <a:t>البرامج التأهيلية لسوق العمل (من 6 الى 11 شهر) في العديد من التخصصات</a:t>
            </a:r>
          </a:p>
          <a:p>
            <a:pPr marL="742950" lvl="1" indent="-285750" algn="r" rtl="1">
              <a:lnSpc>
                <a:spcPct val="150000"/>
              </a:lnSpc>
              <a:buFont typeface="Arial" panose="020B0604020202020204" pitchFamily="34" charset="0"/>
              <a:buChar char="•"/>
            </a:pPr>
            <a:r>
              <a:rPr lang="ar-SA" sz="1400" dirty="0">
                <a:solidFill>
                  <a:schemeClr val="tx2"/>
                </a:solidFill>
              </a:rPr>
              <a:t>برامج الدبلوم (سنتين)  للعديد من التخصصات</a:t>
            </a:r>
          </a:p>
          <a:p>
            <a:pPr marL="742950" lvl="1" indent="-285750" algn="r" rtl="1">
              <a:lnSpc>
                <a:spcPct val="150000"/>
              </a:lnSpc>
              <a:buFont typeface="Arial" panose="020B0604020202020204" pitchFamily="34" charset="0"/>
              <a:buChar char="•"/>
            </a:pPr>
            <a:endParaRPr lang="ar-SA" sz="1400" dirty="0">
              <a:solidFill>
                <a:schemeClr val="tx2"/>
              </a:solidFill>
            </a:endParaRPr>
          </a:p>
          <a:p>
            <a:pPr marL="742950" lvl="1" indent="-285750" algn="r" rtl="1">
              <a:buFont typeface="Arial" panose="020B0604020202020204" pitchFamily="34" charset="0"/>
              <a:buChar char="•"/>
            </a:pPr>
            <a:endParaRPr lang="ar-SA" sz="1400" dirty="0">
              <a:solidFill>
                <a:schemeClr val="tx2"/>
              </a:solidFill>
            </a:endParaRPr>
          </a:p>
          <a:p>
            <a:pPr algn="r" rtl="1"/>
            <a:endParaRPr lang="ar-SA" sz="1400" dirty="0">
              <a:solidFill>
                <a:schemeClr val="tx2"/>
              </a:solidFill>
            </a:endParaRPr>
          </a:p>
          <a:p>
            <a:pPr algn="r" rtl="1"/>
            <a:endParaRPr lang="en-US" sz="1400" dirty="0">
              <a:solidFill>
                <a:schemeClr val="tx2"/>
              </a:solidFill>
            </a:endParaRPr>
          </a:p>
        </p:txBody>
      </p:sp>
    </p:spTree>
    <p:extLst>
      <p:ext uri="{BB962C8B-B14F-4D97-AF65-F5344CB8AC3E}">
        <p14:creationId xmlns:p14="http://schemas.microsoft.com/office/powerpoint/2010/main" val="3158648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2A1D0-914D-5390-102D-C6ADE827E774}"/>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76C85273-F47F-BECF-90C7-7D45F00E3A7C}"/>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CE3D04CC-42F6-9264-3EB4-28313EB607A7}"/>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91B06AEE-DB6B-1812-FE26-518038BAB4EB}"/>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FA9B47E-3844-C039-BCDC-8A8367FA6E0F}"/>
              </a:ext>
            </a:extLst>
          </p:cNvPr>
          <p:cNvSpPr txBox="1"/>
          <p:nvPr/>
        </p:nvSpPr>
        <p:spPr>
          <a:xfrm>
            <a:off x="1473011" y="508995"/>
            <a:ext cx="9413507" cy="6009594"/>
          </a:xfrm>
          <a:prstGeom prst="rect">
            <a:avLst/>
          </a:prstGeom>
          <a:noFill/>
        </p:spPr>
        <p:txBody>
          <a:bodyPr wrap="square">
            <a:spAutoFit/>
          </a:bodyPr>
          <a:lstStyle/>
          <a:p>
            <a:pPr algn="r" rtl="1">
              <a:lnSpc>
                <a:spcPct val="150000"/>
              </a:lnSpc>
            </a:pPr>
            <a:endParaRPr lang="en-US" sz="1400" dirty="0">
              <a:solidFill>
                <a:schemeClr val="tx2"/>
              </a:solidFill>
            </a:endParaRPr>
          </a:p>
          <a:p>
            <a:pPr>
              <a:lnSpc>
                <a:spcPct val="150000"/>
              </a:lnSpc>
            </a:pPr>
            <a:r>
              <a:rPr lang="en-GB" sz="1600" b="1" dirty="0">
                <a:solidFill>
                  <a:schemeClr val="tx2"/>
                </a:solidFill>
              </a:rPr>
              <a:t>Our </a:t>
            </a:r>
            <a:r>
              <a:rPr lang="en-US" sz="1600" b="1" dirty="0">
                <a:solidFill>
                  <a:schemeClr val="tx2"/>
                </a:solidFill>
              </a:rPr>
              <a:t>Services </a:t>
            </a:r>
            <a:r>
              <a:rPr lang="en-GB" sz="1600" b="1" dirty="0">
                <a:solidFill>
                  <a:schemeClr val="tx2"/>
                </a:solidFill>
              </a:rPr>
              <a:t>in </a:t>
            </a:r>
            <a:r>
              <a:rPr lang="en-US" sz="1600" b="1" dirty="0">
                <a:solidFill>
                  <a:schemeClr val="tx2"/>
                </a:solidFill>
              </a:rPr>
              <a:t>T</a:t>
            </a:r>
            <a:r>
              <a:rPr lang="en-GB" sz="1600" b="1" dirty="0">
                <a:solidFill>
                  <a:schemeClr val="tx2"/>
                </a:solidFill>
              </a:rPr>
              <a:t>raining and Qualifying of Saudis for the labour market:</a:t>
            </a:r>
          </a:p>
          <a:p>
            <a:pPr>
              <a:lnSpc>
                <a:spcPct val="150000"/>
              </a:lnSpc>
            </a:pPr>
            <a:r>
              <a:rPr lang="en-GB" sz="1400" dirty="0">
                <a:solidFill>
                  <a:schemeClr val="tx2"/>
                </a:solidFill>
              </a:rPr>
              <a:t>Smart Code Group offers an advanced training and qualification program for the Saudi labour market through the group’s Higher Administrative Training Institute, which includes the following areas:</a:t>
            </a:r>
          </a:p>
          <a:p>
            <a:pPr marL="742950" lvl="1" indent="-285750">
              <a:lnSpc>
                <a:spcPct val="150000"/>
              </a:lnSpc>
              <a:buFont typeface="Arial" panose="020B0604020202020204" pitchFamily="34" charset="0"/>
              <a:buChar char="•"/>
            </a:pPr>
            <a:r>
              <a:rPr lang="en-GB" sz="1400" dirty="0">
                <a:solidFill>
                  <a:schemeClr val="tx2"/>
                </a:solidFill>
              </a:rPr>
              <a:t>Technical training courses in many fields such as Cybersecurity, Artificial Intelligence and Machine Learning, Analytics, Geographic Information Systems, Automation and Control, and others</a:t>
            </a:r>
          </a:p>
          <a:p>
            <a:pPr marL="742950" lvl="1" indent="-285750">
              <a:lnSpc>
                <a:spcPct val="150000"/>
              </a:lnSpc>
              <a:buFont typeface="Arial" panose="020B0604020202020204" pitchFamily="34" charset="0"/>
              <a:buChar char="•"/>
            </a:pPr>
            <a:r>
              <a:rPr lang="en-GB" sz="1400" dirty="0">
                <a:solidFill>
                  <a:schemeClr val="tx2"/>
                </a:solidFill>
              </a:rPr>
              <a:t>Admin training courses  in Strategy and Planning, Leadership, , Management, Excellence, Integration, and  Personal Skills Development</a:t>
            </a:r>
          </a:p>
          <a:p>
            <a:pPr marL="742950" lvl="1" indent="-285750">
              <a:lnSpc>
                <a:spcPct val="150000"/>
              </a:lnSpc>
              <a:buFont typeface="Arial" panose="020B0604020202020204" pitchFamily="34" charset="0"/>
              <a:buChar char="•"/>
            </a:pPr>
            <a:r>
              <a:rPr lang="en-GB" sz="1400" dirty="0">
                <a:solidFill>
                  <a:schemeClr val="tx2"/>
                </a:solidFill>
              </a:rPr>
              <a:t>Customer Services training courses</a:t>
            </a:r>
          </a:p>
          <a:p>
            <a:pPr marL="742950" lvl="1" indent="-285750">
              <a:lnSpc>
                <a:spcPct val="150000"/>
              </a:lnSpc>
              <a:buFont typeface="Arial" panose="020B0604020202020204" pitchFamily="34" charset="0"/>
              <a:buChar char="•"/>
            </a:pPr>
            <a:r>
              <a:rPr lang="en-GB" sz="1400" dirty="0">
                <a:solidFill>
                  <a:schemeClr val="tx2"/>
                </a:solidFill>
              </a:rPr>
              <a:t>Financial and Banking training courses</a:t>
            </a:r>
          </a:p>
          <a:p>
            <a:pPr marL="742950" lvl="1" indent="-285750">
              <a:lnSpc>
                <a:spcPct val="150000"/>
              </a:lnSpc>
              <a:buFont typeface="Arial" panose="020B0604020202020204" pitchFamily="34" charset="0"/>
              <a:buChar char="•"/>
            </a:pPr>
            <a:r>
              <a:rPr lang="en-GB" sz="1400" dirty="0">
                <a:solidFill>
                  <a:schemeClr val="tx2"/>
                </a:solidFill>
              </a:rPr>
              <a:t>Sales and Marketing training courses</a:t>
            </a:r>
          </a:p>
          <a:p>
            <a:pPr marL="742950" lvl="1" indent="-285750">
              <a:lnSpc>
                <a:spcPct val="150000"/>
              </a:lnSpc>
              <a:buFont typeface="Arial" panose="020B0604020202020204" pitchFamily="34" charset="0"/>
              <a:buChar char="•"/>
            </a:pPr>
            <a:r>
              <a:rPr lang="en-GB" sz="1400" dirty="0">
                <a:solidFill>
                  <a:schemeClr val="tx2"/>
                </a:solidFill>
              </a:rPr>
              <a:t>Preparation for internationally accredited certificates in various fields</a:t>
            </a:r>
          </a:p>
          <a:p>
            <a:pPr marL="742950" lvl="1" indent="-285750">
              <a:lnSpc>
                <a:spcPct val="150000"/>
              </a:lnSpc>
              <a:buFont typeface="Arial" panose="020B0604020202020204" pitchFamily="34" charset="0"/>
              <a:buChar char="•"/>
            </a:pPr>
            <a:r>
              <a:rPr lang="en-GB" sz="1400" dirty="0">
                <a:solidFill>
                  <a:schemeClr val="tx2"/>
                </a:solidFill>
              </a:rPr>
              <a:t>Qualification programs for the labour market in many disciplines (from 6 to 11 months)</a:t>
            </a:r>
          </a:p>
          <a:p>
            <a:pPr marL="742950" lvl="1" indent="-285750">
              <a:lnSpc>
                <a:spcPct val="150000"/>
              </a:lnSpc>
              <a:buFont typeface="Arial" panose="020B0604020202020204" pitchFamily="34" charset="0"/>
              <a:buChar char="•"/>
            </a:pPr>
            <a:r>
              <a:rPr lang="en-GB" sz="1400" dirty="0">
                <a:solidFill>
                  <a:schemeClr val="tx2"/>
                </a:solidFill>
              </a:rPr>
              <a:t>Diploma Certificates (two years)</a:t>
            </a:r>
            <a:r>
              <a:rPr lang="ar-SA" sz="1400" dirty="0">
                <a:solidFill>
                  <a:schemeClr val="tx2"/>
                </a:solidFill>
              </a:rPr>
              <a:t> </a:t>
            </a:r>
            <a:r>
              <a:rPr lang="en-US" sz="1400" dirty="0">
                <a:solidFill>
                  <a:schemeClr val="tx2"/>
                </a:solidFill>
              </a:rPr>
              <a:t> in various specializations</a:t>
            </a:r>
            <a:endParaRPr lang="en-GB" sz="1400" dirty="0">
              <a:solidFill>
                <a:schemeClr val="tx2"/>
              </a:solidFill>
            </a:endParaRPr>
          </a:p>
          <a:p>
            <a:pPr marL="742950" lvl="1" indent="-285750">
              <a:lnSpc>
                <a:spcPct val="150000"/>
              </a:lnSpc>
              <a:buFont typeface="Arial" panose="020B0604020202020204" pitchFamily="34" charset="0"/>
              <a:buChar char="•"/>
            </a:pPr>
            <a:endParaRPr lang="en-GB" sz="1400" dirty="0">
              <a:solidFill>
                <a:schemeClr val="tx2"/>
              </a:solidFill>
            </a:endParaRPr>
          </a:p>
          <a:p>
            <a:pPr>
              <a:lnSpc>
                <a:spcPct val="150000"/>
              </a:lnSpc>
            </a:pPr>
            <a:endParaRPr lang="en-GB" sz="1400" dirty="0">
              <a:solidFill>
                <a:schemeClr val="tx2"/>
              </a:solidFill>
            </a:endParaRPr>
          </a:p>
          <a:p>
            <a:pPr>
              <a:lnSpc>
                <a:spcPct val="150000"/>
              </a:lnSpc>
            </a:pPr>
            <a:endParaRPr lang="en-GB" sz="1600" b="1" dirty="0">
              <a:solidFill>
                <a:schemeClr val="tx2"/>
              </a:solidFill>
            </a:endParaRPr>
          </a:p>
          <a:p>
            <a:pPr>
              <a:lnSpc>
                <a:spcPct val="150000"/>
              </a:lnSpc>
            </a:pPr>
            <a:endParaRPr lang="en-GB" sz="1600" b="1" dirty="0">
              <a:solidFill>
                <a:schemeClr val="tx2"/>
              </a:solidFill>
            </a:endParaRPr>
          </a:p>
        </p:txBody>
      </p:sp>
    </p:spTree>
    <p:extLst>
      <p:ext uri="{BB962C8B-B14F-4D97-AF65-F5344CB8AC3E}">
        <p14:creationId xmlns:p14="http://schemas.microsoft.com/office/powerpoint/2010/main" val="2597758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B8DA9-CFD6-DF55-1ECA-718598C62809}"/>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F9479818-E341-A5F4-047B-12067B24F05A}"/>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CCAD4EA1-1389-F0B4-238E-80060AFC16F4}"/>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6A891DE7-C1AE-9090-FFAC-670D254DCB38}"/>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C0C54C4-7547-04F0-BB00-54E838838090}"/>
              </a:ext>
            </a:extLst>
          </p:cNvPr>
          <p:cNvSpPr txBox="1"/>
          <p:nvPr/>
        </p:nvSpPr>
        <p:spPr>
          <a:xfrm>
            <a:off x="1473011" y="508995"/>
            <a:ext cx="9413507" cy="3653372"/>
          </a:xfrm>
          <a:prstGeom prst="rect">
            <a:avLst/>
          </a:prstGeom>
          <a:noFill/>
        </p:spPr>
        <p:txBody>
          <a:bodyPr wrap="square">
            <a:spAutoFit/>
          </a:bodyPr>
          <a:lstStyle/>
          <a:p>
            <a:pPr algn="r" rtl="1">
              <a:lnSpc>
                <a:spcPct val="150000"/>
              </a:lnSpc>
            </a:pPr>
            <a:r>
              <a:rPr lang="ar-SA" sz="1600" b="1" dirty="0">
                <a:solidFill>
                  <a:schemeClr val="tx2"/>
                </a:solidFill>
              </a:rPr>
              <a:t>خدماتنا الاستشارية</a:t>
            </a:r>
            <a:r>
              <a:rPr lang="en-US" sz="1600" b="1" dirty="0">
                <a:solidFill>
                  <a:schemeClr val="tx2"/>
                </a:solidFill>
              </a:rPr>
              <a:t> </a:t>
            </a:r>
            <a:r>
              <a:rPr lang="ar-SA" sz="1600" b="1" dirty="0">
                <a:solidFill>
                  <a:schemeClr val="tx2"/>
                </a:solidFill>
              </a:rPr>
              <a:t> في الاستعانة بالمصادر الخارجية وحلول الموارد البشرية :</a:t>
            </a:r>
            <a:endParaRPr lang="ar-SA" sz="1400" dirty="0">
              <a:solidFill>
                <a:schemeClr val="tx2"/>
              </a:solidFill>
            </a:endParaRPr>
          </a:p>
          <a:p>
            <a:pPr algn="r" rtl="1">
              <a:lnSpc>
                <a:spcPct val="150000"/>
              </a:lnSpc>
            </a:pPr>
            <a:r>
              <a:rPr lang="ar-SA" sz="1400" dirty="0">
                <a:solidFill>
                  <a:schemeClr val="tx2"/>
                </a:solidFill>
              </a:rPr>
              <a:t>تقدم مجموعة الكود الذكي لعملائنا</a:t>
            </a:r>
            <a:r>
              <a:rPr lang="en-US" sz="1400" dirty="0">
                <a:solidFill>
                  <a:schemeClr val="tx2"/>
                </a:solidFill>
              </a:rPr>
              <a:t> </a:t>
            </a:r>
            <a:r>
              <a:rPr lang="ar-SA" sz="1400" dirty="0">
                <a:solidFill>
                  <a:schemeClr val="tx2"/>
                </a:solidFill>
              </a:rPr>
              <a:t> الاستشارات في  الاستعانة بالمصادر الخارجية وحلول الموارد البشرية والتي تشمل:</a:t>
            </a:r>
          </a:p>
          <a:p>
            <a:pPr marL="742950" lvl="1" indent="-285750" algn="r" rtl="1">
              <a:lnSpc>
                <a:spcPct val="150000"/>
              </a:lnSpc>
              <a:buFont typeface="Arial" panose="020B0604020202020204" pitchFamily="34" charset="0"/>
              <a:buChar char="•"/>
            </a:pPr>
            <a:r>
              <a:rPr lang="ar-SA" sz="1400" dirty="0">
                <a:solidFill>
                  <a:schemeClr val="tx2"/>
                </a:solidFill>
              </a:rPr>
              <a:t>تقيم وتحديد الاحتياجات الفعلية للكوادر البشرية الضرورية للقيام بأعمالهم بالمستوى التي يطمحون اليها</a:t>
            </a:r>
          </a:p>
          <a:p>
            <a:pPr marL="742950" lvl="1" indent="-285750" algn="r" rtl="1">
              <a:lnSpc>
                <a:spcPct val="150000"/>
              </a:lnSpc>
              <a:buFont typeface="Arial" panose="020B0604020202020204" pitchFamily="34" charset="0"/>
              <a:buChar char="•"/>
            </a:pPr>
            <a:r>
              <a:rPr lang="ar-SA" sz="1400" dirty="0">
                <a:solidFill>
                  <a:schemeClr val="tx2"/>
                </a:solidFill>
              </a:rPr>
              <a:t>تحديد المهارات والخبرات والأعداد الضرورية لمواكبة الاحتياجات الحالية والمستقبلية</a:t>
            </a:r>
          </a:p>
          <a:p>
            <a:pPr marL="742950" lvl="1" indent="-285750" algn="r" rtl="1">
              <a:lnSpc>
                <a:spcPct val="150000"/>
              </a:lnSpc>
              <a:buFont typeface="Arial" panose="020B0604020202020204" pitchFamily="34" charset="0"/>
              <a:buChar char="•"/>
            </a:pPr>
            <a:r>
              <a:rPr lang="ar-SA" sz="1400" dirty="0">
                <a:solidFill>
                  <a:schemeClr val="tx2"/>
                </a:solidFill>
              </a:rPr>
              <a:t>تحليل التكلفة - ضمان الوصول إلى هذا الاهداف بأقل التكلفة</a:t>
            </a:r>
          </a:p>
          <a:p>
            <a:pPr marL="0" lvl="1" algn="r" rtl="1">
              <a:lnSpc>
                <a:spcPct val="150000"/>
              </a:lnSpc>
            </a:pPr>
            <a:endParaRPr lang="ar-SA" sz="1400" dirty="0">
              <a:solidFill>
                <a:schemeClr val="tx2"/>
              </a:solidFill>
            </a:endParaRPr>
          </a:p>
          <a:p>
            <a:pPr marL="0" lvl="1" algn="r" rtl="1">
              <a:lnSpc>
                <a:spcPct val="150000"/>
              </a:lnSpc>
            </a:pPr>
            <a:r>
              <a:rPr lang="ar-SA" sz="1400" b="1" dirty="0">
                <a:solidFill>
                  <a:srgbClr val="FF0000"/>
                </a:solidFill>
              </a:rPr>
              <a:t>عدد سنوات الخبرة:        </a:t>
            </a:r>
          </a:p>
          <a:p>
            <a:pPr marL="0" lvl="1" algn="r" rtl="1">
              <a:lnSpc>
                <a:spcPct val="150000"/>
              </a:lnSpc>
            </a:pPr>
            <a:r>
              <a:rPr lang="ar-SA" sz="1400" b="1" dirty="0">
                <a:solidFill>
                  <a:srgbClr val="FF0000"/>
                </a:solidFill>
              </a:rPr>
              <a:t>عدد المشاريع (حسب أنطقه / قطاعات الخدمة):</a:t>
            </a:r>
          </a:p>
          <a:p>
            <a:pPr marL="0" lvl="1" algn="r" rtl="1">
              <a:lnSpc>
                <a:spcPct val="150000"/>
              </a:lnSpc>
            </a:pPr>
            <a:r>
              <a:rPr lang="ar-SA" sz="1400" b="1" dirty="0">
                <a:solidFill>
                  <a:srgbClr val="FF0000"/>
                </a:solidFill>
              </a:rPr>
              <a:t>عدد </a:t>
            </a:r>
            <a:r>
              <a:rPr lang="ar-SA" sz="1400" b="1" dirty="0" err="1">
                <a:solidFill>
                  <a:srgbClr val="FF0000"/>
                </a:solidFill>
              </a:rPr>
              <a:t>المتوظفين</a:t>
            </a:r>
            <a:r>
              <a:rPr lang="ar-SA" sz="1400" b="1" dirty="0">
                <a:solidFill>
                  <a:srgbClr val="FF0000"/>
                </a:solidFill>
              </a:rPr>
              <a:t>  (حسب المستوى التأهيلي والخبرات) </a:t>
            </a:r>
          </a:p>
          <a:p>
            <a:pPr marL="0" lvl="1" algn="r" rtl="1">
              <a:lnSpc>
                <a:spcPct val="150000"/>
              </a:lnSpc>
            </a:pPr>
            <a:endParaRPr lang="ar-SA" sz="1400" dirty="0">
              <a:solidFill>
                <a:schemeClr val="tx2"/>
              </a:solidFill>
            </a:endParaRPr>
          </a:p>
          <a:p>
            <a:pPr marL="0" lvl="1" algn="r" rtl="1">
              <a:lnSpc>
                <a:spcPct val="150000"/>
              </a:lnSpc>
            </a:pPr>
            <a:r>
              <a:rPr lang="ar-SA" sz="1400" b="1" dirty="0">
                <a:solidFill>
                  <a:srgbClr val="FF0000"/>
                </a:solidFill>
              </a:rPr>
              <a:t>عدد موظفين إدارة الاستعانة بالمصادر الخارجية بمجموعة الكود الذكي: </a:t>
            </a:r>
          </a:p>
        </p:txBody>
      </p:sp>
    </p:spTree>
    <p:extLst>
      <p:ext uri="{BB962C8B-B14F-4D97-AF65-F5344CB8AC3E}">
        <p14:creationId xmlns:p14="http://schemas.microsoft.com/office/powerpoint/2010/main" val="767006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61064-E538-DAAE-17C3-2BBBF02EB791}"/>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900AC5F4-C517-CD7C-014F-B0E62B10DAA8}"/>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7B39EBF0-E046-E983-45CB-DCD0D805AA5E}"/>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E03E725A-AE2A-2013-5AE0-DEE64838D532}"/>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8A6F75E-1E78-9627-54E6-935A7DD470E7}"/>
              </a:ext>
            </a:extLst>
          </p:cNvPr>
          <p:cNvSpPr txBox="1"/>
          <p:nvPr/>
        </p:nvSpPr>
        <p:spPr>
          <a:xfrm>
            <a:off x="1473011" y="508995"/>
            <a:ext cx="9413507" cy="3653372"/>
          </a:xfrm>
          <a:prstGeom prst="rect">
            <a:avLst/>
          </a:prstGeom>
          <a:noFill/>
        </p:spPr>
        <p:txBody>
          <a:bodyPr wrap="square">
            <a:spAutoFit/>
          </a:bodyPr>
          <a:lstStyle/>
          <a:p>
            <a:pPr marL="0" lvl="1" algn="l">
              <a:lnSpc>
                <a:spcPct val="150000"/>
              </a:lnSpc>
            </a:pPr>
            <a:r>
              <a:rPr lang="en-US" sz="1600" b="1" dirty="0">
                <a:solidFill>
                  <a:schemeClr val="tx2"/>
                </a:solidFill>
              </a:rPr>
              <a:t>Our outsourcing and HR Solutions Consultancy</a:t>
            </a:r>
            <a:r>
              <a:rPr lang="en-GB" sz="1600" b="1" dirty="0">
                <a:solidFill>
                  <a:schemeClr val="tx2"/>
                </a:solidFill>
              </a:rPr>
              <a:t> Services:</a:t>
            </a:r>
          </a:p>
          <a:p>
            <a:pPr marL="0" lvl="1" algn="l">
              <a:lnSpc>
                <a:spcPct val="150000"/>
              </a:lnSpc>
            </a:pPr>
            <a:r>
              <a:rPr lang="en-GB" sz="1400" dirty="0">
                <a:solidFill>
                  <a:schemeClr val="tx2"/>
                </a:solidFill>
              </a:rPr>
              <a:t>Smart Code Group </a:t>
            </a:r>
            <a:r>
              <a:rPr lang="en-US" sz="1400" dirty="0">
                <a:solidFill>
                  <a:schemeClr val="tx2"/>
                </a:solidFill>
              </a:rPr>
              <a:t>offers to</a:t>
            </a:r>
            <a:r>
              <a:rPr lang="en-GB" sz="1400" dirty="0">
                <a:solidFill>
                  <a:schemeClr val="tx2"/>
                </a:solidFill>
              </a:rPr>
              <a:t> our clients consulting in outsourcing and human resources solutions, which includes:</a:t>
            </a:r>
          </a:p>
          <a:p>
            <a:pPr marL="742950" lvl="2" indent="-285750">
              <a:lnSpc>
                <a:spcPct val="150000"/>
              </a:lnSpc>
              <a:buFont typeface="Arial" panose="020B0604020202020204" pitchFamily="34" charset="0"/>
              <a:buChar char="•"/>
            </a:pPr>
            <a:r>
              <a:rPr lang="en-GB" sz="1400" dirty="0">
                <a:solidFill>
                  <a:schemeClr val="tx2"/>
                </a:solidFill>
              </a:rPr>
              <a:t>Assessing the actual needs of human resources necessary to carry out their work efficiently</a:t>
            </a:r>
          </a:p>
          <a:p>
            <a:pPr marL="742950" lvl="2" indent="-285750">
              <a:lnSpc>
                <a:spcPct val="150000"/>
              </a:lnSpc>
              <a:buFont typeface="Arial" panose="020B0604020202020204" pitchFamily="34" charset="0"/>
              <a:buChar char="•"/>
            </a:pPr>
            <a:r>
              <a:rPr lang="en-GB" sz="1400" dirty="0">
                <a:solidFill>
                  <a:schemeClr val="tx2"/>
                </a:solidFill>
              </a:rPr>
              <a:t>Determine the skills, experience, and numbers necessary for future needs</a:t>
            </a:r>
          </a:p>
          <a:p>
            <a:pPr marL="742950" lvl="2" indent="-285750">
              <a:lnSpc>
                <a:spcPct val="150000"/>
              </a:lnSpc>
              <a:buFont typeface="Arial" panose="020B0604020202020204" pitchFamily="34" charset="0"/>
              <a:buChar char="•"/>
            </a:pPr>
            <a:r>
              <a:rPr lang="en-GB" sz="1400" dirty="0">
                <a:solidFill>
                  <a:schemeClr val="tx2"/>
                </a:solidFill>
              </a:rPr>
              <a:t>Cost Optimization Analysis - ensuring that goals are achieved at the lowest cost</a:t>
            </a:r>
            <a:endParaRPr lang="ar-SA" sz="1400" dirty="0">
              <a:solidFill>
                <a:schemeClr val="tx2"/>
              </a:solidFill>
            </a:endParaRPr>
          </a:p>
          <a:p>
            <a:pPr marL="0" lvl="1" algn="l">
              <a:lnSpc>
                <a:spcPct val="150000"/>
              </a:lnSpc>
            </a:pPr>
            <a:endParaRPr lang="ar-SA" sz="1400" dirty="0">
              <a:solidFill>
                <a:schemeClr val="tx2"/>
              </a:solidFill>
            </a:endParaRPr>
          </a:p>
          <a:p>
            <a:pPr marL="0" lvl="1" algn="l">
              <a:lnSpc>
                <a:spcPct val="150000"/>
              </a:lnSpc>
            </a:pPr>
            <a:r>
              <a:rPr lang="en-GB" sz="1400" dirty="0">
                <a:solidFill>
                  <a:schemeClr val="tx2"/>
                </a:solidFill>
              </a:rPr>
              <a:t>Number of years of experience:        </a:t>
            </a:r>
          </a:p>
          <a:p>
            <a:pPr marL="0" lvl="1" algn="l">
              <a:lnSpc>
                <a:spcPct val="150000"/>
              </a:lnSpc>
            </a:pPr>
            <a:r>
              <a:rPr lang="en-GB" sz="1400" dirty="0">
                <a:solidFill>
                  <a:schemeClr val="tx2"/>
                </a:solidFill>
              </a:rPr>
              <a:t>Number of projects (by service regions/sectors):</a:t>
            </a:r>
          </a:p>
          <a:p>
            <a:pPr marL="0" lvl="1" algn="l">
              <a:lnSpc>
                <a:spcPct val="150000"/>
              </a:lnSpc>
            </a:pPr>
            <a:r>
              <a:rPr lang="en-GB" sz="1400" dirty="0">
                <a:solidFill>
                  <a:schemeClr val="tx2"/>
                </a:solidFill>
              </a:rPr>
              <a:t>Number of employees (according to qualification level and experience) </a:t>
            </a:r>
          </a:p>
          <a:p>
            <a:pPr marL="0" lvl="1" algn="l">
              <a:lnSpc>
                <a:spcPct val="150000"/>
              </a:lnSpc>
            </a:pPr>
            <a:r>
              <a:rPr lang="en-GB" sz="1400" dirty="0">
                <a:solidFill>
                  <a:schemeClr val="tx2"/>
                </a:solidFill>
              </a:rPr>
              <a:t>Number of employees in the </a:t>
            </a:r>
            <a:r>
              <a:rPr lang="en-US" sz="1400" dirty="0">
                <a:solidFill>
                  <a:schemeClr val="tx2"/>
                </a:solidFill>
              </a:rPr>
              <a:t>Smart Code Group</a:t>
            </a:r>
            <a:r>
              <a:rPr lang="en-GB" sz="1400" dirty="0">
                <a:solidFill>
                  <a:schemeClr val="tx2"/>
                </a:solidFill>
              </a:rPr>
              <a:t> outsourcing department:</a:t>
            </a:r>
            <a:endParaRPr lang="ar-SA" sz="1400" dirty="0">
              <a:solidFill>
                <a:schemeClr val="tx2"/>
              </a:solidFill>
            </a:endParaRPr>
          </a:p>
          <a:p>
            <a:pPr marL="0" lvl="1" algn="l">
              <a:lnSpc>
                <a:spcPct val="150000"/>
              </a:lnSpc>
            </a:pPr>
            <a:endParaRPr lang="ar-SA" sz="1400" dirty="0">
              <a:solidFill>
                <a:schemeClr val="tx2"/>
              </a:solidFill>
            </a:endParaRPr>
          </a:p>
        </p:txBody>
      </p:sp>
    </p:spTree>
    <p:extLst>
      <p:ext uri="{BB962C8B-B14F-4D97-AF65-F5344CB8AC3E}">
        <p14:creationId xmlns:p14="http://schemas.microsoft.com/office/powerpoint/2010/main" val="3047656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668E9-4F86-D2FC-CA26-A330A1FC85BB}"/>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9611E372-BFCC-395B-7D54-DEB0EFB8893F}"/>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89D0CF9F-F7EE-DA60-7082-4208F40C00AB}"/>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CF5A1FDE-9F14-8E89-F931-EE22212740AF}"/>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 name="object 3">
            <a:extLst>
              <a:ext uri="{FF2B5EF4-FFF2-40B4-BE49-F238E27FC236}">
                <a16:creationId xmlns:a16="http://schemas.microsoft.com/office/drawing/2014/main" id="{B9E9ED3C-1F32-14F9-BF39-5FE7759951B0}"/>
              </a:ext>
            </a:extLst>
          </p:cNvPr>
          <p:cNvPicPr/>
          <p:nvPr/>
        </p:nvPicPr>
        <p:blipFill>
          <a:blip r:embed="rId3" cstate="print"/>
          <a:stretch>
            <a:fillRect/>
          </a:stretch>
        </p:blipFill>
        <p:spPr>
          <a:xfrm>
            <a:off x="4635473" y="891273"/>
            <a:ext cx="1113645" cy="820181"/>
          </a:xfrm>
          <a:prstGeom prst="rect">
            <a:avLst/>
          </a:prstGeom>
        </p:spPr>
      </p:pic>
      <p:pic>
        <p:nvPicPr>
          <p:cNvPr id="5" name="object 4">
            <a:extLst>
              <a:ext uri="{FF2B5EF4-FFF2-40B4-BE49-F238E27FC236}">
                <a16:creationId xmlns:a16="http://schemas.microsoft.com/office/drawing/2014/main" id="{F7E5C1AC-79FF-7141-B16E-28A5CB45DC85}"/>
              </a:ext>
            </a:extLst>
          </p:cNvPr>
          <p:cNvPicPr/>
          <p:nvPr/>
        </p:nvPicPr>
        <p:blipFill>
          <a:blip r:embed="rId4" cstate="print"/>
          <a:stretch>
            <a:fillRect/>
          </a:stretch>
        </p:blipFill>
        <p:spPr>
          <a:xfrm>
            <a:off x="7455462" y="911332"/>
            <a:ext cx="1210911" cy="780066"/>
          </a:xfrm>
          <a:prstGeom prst="rect">
            <a:avLst/>
          </a:prstGeom>
        </p:spPr>
      </p:pic>
      <p:pic>
        <p:nvPicPr>
          <p:cNvPr id="7" name="object 5">
            <a:extLst>
              <a:ext uri="{FF2B5EF4-FFF2-40B4-BE49-F238E27FC236}">
                <a16:creationId xmlns:a16="http://schemas.microsoft.com/office/drawing/2014/main" id="{2DB1AC31-B848-3A3A-74A5-26D39BE8677A}"/>
              </a:ext>
            </a:extLst>
          </p:cNvPr>
          <p:cNvPicPr/>
          <p:nvPr/>
        </p:nvPicPr>
        <p:blipFill>
          <a:blip r:embed="rId5" cstate="print"/>
          <a:stretch>
            <a:fillRect/>
          </a:stretch>
        </p:blipFill>
        <p:spPr>
          <a:xfrm>
            <a:off x="10060080" y="829874"/>
            <a:ext cx="1294020" cy="908567"/>
          </a:xfrm>
          <a:prstGeom prst="rect">
            <a:avLst/>
          </a:prstGeom>
        </p:spPr>
      </p:pic>
      <p:pic>
        <p:nvPicPr>
          <p:cNvPr id="9" name="object 6">
            <a:extLst>
              <a:ext uri="{FF2B5EF4-FFF2-40B4-BE49-F238E27FC236}">
                <a16:creationId xmlns:a16="http://schemas.microsoft.com/office/drawing/2014/main" id="{9017FE14-4C8B-00A1-9F53-FA86E4CD7337}"/>
              </a:ext>
            </a:extLst>
          </p:cNvPr>
          <p:cNvPicPr/>
          <p:nvPr/>
        </p:nvPicPr>
        <p:blipFill>
          <a:blip r:embed="rId6" cstate="print"/>
          <a:stretch>
            <a:fillRect/>
          </a:stretch>
        </p:blipFill>
        <p:spPr>
          <a:xfrm>
            <a:off x="7564984" y="2858110"/>
            <a:ext cx="991858" cy="621669"/>
          </a:xfrm>
          <a:prstGeom prst="rect">
            <a:avLst/>
          </a:prstGeom>
        </p:spPr>
      </p:pic>
      <p:pic>
        <p:nvPicPr>
          <p:cNvPr id="10" name="object 7">
            <a:extLst>
              <a:ext uri="{FF2B5EF4-FFF2-40B4-BE49-F238E27FC236}">
                <a16:creationId xmlns:a16="http://schemas.microsoft.com/office/drawing/2014/main" id="{D1D00C6E-B63B-E547-7E4B-B8F284B0B5A5}"/>
              </a:ext>
            </a:extLst>
          </p:cNvPr>
          <p:cNvPicPr/>
          <p:nvPr/>
        </p:nvPicPr>
        <p:blipFill>
          <a:blip r:embed="rId7" cstate="print"/>
          <a:stretch>
            <a:fillRect/>
          </a:stretch>
        </p:blipFill>
        <p:spPr>
          <a:xfrm>
            <a:off x="1040768" y="2125286"/>
            <a:ext cx="1615660" cy="470725"/>
          </a:xfrm>
          <a:prstGeom prst="rect">
            <a:avLst/>
          </a:prstGeom>
        </p:spPr>
      </p:pic>
      <p:pic>
        <p:nvPicPr>
          <p:cNvPr id="11" name="object 8">
            <a:extLst>
              <a:ext uri="{FF2B5EF4-FFF2-40B4-BE49-F238E27FC236}">
                <a16:creationId xmlns:a16="http://schemas.microsoft.com/office/drawing/2014/main" id="{26D79FAD-C69F-8C7F-1971-1E02C192E6D5}"/>
              </a:ext>
            </a:extLst>
          </p:cNvPr>
          <p:cNvPicPr/>
          <p:nvPr/>
        </p:nvPicPr>
        <p:blipFill>
          <a:blip r:embed="rId8" cstate="print"/>
          <a:stretch>
            <a:fillRect/>
          </a:stretch>
        </p:blipFill>
        <p:spPr>
          <a:xfrm>
            <a:off x="1040768" y="5252158"/>
            <a:ext cx="1699653" cy="785200"/>
          </a:xfrm>
          <a:prstGeom prst="rect">
            <a:avLst/>
          </a:prstGeom>
        </p:spPr>
      </p:pic>
      <p:pic>
        <p:nvPicPr>
          <p:cNvPr id="12" name="object 9">
            <a:extLst>
              <a:ext uri="{FF2B5EF4-FFF2-40B4-BE49-F238E27FC236}">
                <a16:creationId xmlns:a16="http://schemas.microsoft.com/office/drawing/2014/main" id="{BE8C1374-7C4D-1F6B-9417-56586E66B373}"/>
              </a:ext>
            </a:extLst>
          </p:cNvPr>
          <p:cNvPicPr/>
          <p:nvPr/>
        </p:nvPicPr>
        <p:blipFill>
          <a:blip r:embed="rId9" cstate="print"/>
          <a:stretch>
            <a:fillRect/>
          </a:stretch>
        </p:blipFill>
        <p:spPr>
          <a:xfrm>
            <a:off x="4404385" y="2000467"/>
            <a:ext cx="1599503" cy="495469"/>
          </a:xfrm>
          <a:prstGeom prst="rect">
            <a:avLst/>
          </a:prstGeom>
        </p:spPr>
      </p:pic>
      <p:grpSp>
        <p:nvGrpSpPr>
          <p:cNvPr id="13" name="object 10">
            <a:extLst>
              <a:ext uri="{FF2B5EF4-FFF2-40B4-BE49-F238E27FC236}">
                <a16:creationId xmlns:a16="http://schemas.microsoft.com/office/drawing/2014/main" id="{66067B8F-22D5-B155-04F2-02E07938696E}"/>
              </a:ext>
            </a:extLst>
          </p:cNvPr>
          <p:cNvGrpSpPr/>
          <p:nvPr/>
        </p:nvGrpSpPr>
        <p:grpSpPr>
          <a:xfrm>
            <a:off x="7333291" y="1800383"/>
            <a:ext cx="1455254" cy="850523"/>
            <a:chOff x="5758224" y="2918828"/>
            <a:chExt cx="1604821" cy="937938"/>
          </a:xfrm>
        </p:grpSpPr>
        <p:pic>
          <p:nvPicPr>
            <p:cNvPr id="44" name="object 11">
              <a:extLst>
                <a:ext uri="{FF2B5EF4-FFF2-40B4-BE49-F238E27FC236}">
                  <a16:creationId xmlns:a16="http://schemas.microsoft.com/office/drawing/2014/main" id="{3176D1E9-D1B0-ABF6-C6E2-A1727DCAF8F4}"/>
                </a:ext>
              </a:extLst>
            </p:cNvPr>
            <p:cNvPicPr/>
            <p:nvPr/>
          </p:nvPicPr>
          <p:blipFill>
            <a:blip r:embed="rId10" cstate="print"/>
            <a:stretch>
              <a:fillRect/>
            </a:stretch>
          </p:blipFill>
          <p:spPr>
            <a:xfrm>
              <a:off x="5758224" y="3467719"/>
              <a:ext cx="1604821" cy="389047"/>
            </a:xfrm>
            <a:prstGeom prst="rect">
              <a:avLst/>
            </a:prstGeom>
          </p:spPr>
        </p:pic>
        <p:pic>
          <p:nvPicPr>
            <p:cNvPr id="45" name="object 12">
              <a:extLst>
                <a:ext uri="{FF2B5EF4-FFF2-40B4-BE49-F238E27FC236}">
                  <a16:creationId xmlns:a16="http://schemas.microsoft.com/office/drawing/2014/main" id="{A7D845FC-A169-D77F-06AE-9A0C25489CCF}"/>
                </a:ext>
              </a:extLst>
            </p:cNvPr>
            <p:cNvPicPr/>
            <p:nvPr/>
          </p:nvPicPr>
          <p:blipFill>
            <a:blip r:embed="rId11" cstate="print"/>
            <a:stretch>
              <a:fillRect/>
            </a:stretch>
          </p:blipFill>
          <p:spPr>
            <a:xfrm>
              <a:off x="6249910" y="2918828"/>
              <a:ext cx="621449" cy="578092"/>
            </a:xfrm>
            <a:prstGeom prst="rect">
              <a:avLst/>
            </a:prstGeom>
          </p:spPr>
        </p:pic>
      </p:grpSp>
      <p:pic>
        <p:nvPicPr>
          <p:cNvPr id="14" name="object 13">
            <a:extLst>
              <a:ext uri="{FF2B5EF4-FFF2-40B4-BE49-F238E27FC236}">
                <a16:creationId xmlns:a16="http://schemas.microsoft.com/office/drawing/2014/main" id="{3F2C8538-7ED4-7DDD-11A0-CA3E8A18F9DC}"/>
              </a:ext>
            </a:extLst>
          </p:cNvPr>
          <p:cNvPicPr/>
          <p:nvPr/>
        </p:nvPicPr>
        <p:blipFill>
          <a:blip r:embed="rId12" cstate="print"/>
          <a:stretch>
            <a:fillRect/>
          </a:stretch>
        </p:blipFill>
        <p:spPr>
          <a:xfrm>
            <a:off x="1204307" y="2984651"/>
            <a:ext cx="1288583" cy="804201"/>
          </a:xfrm>
          <a:prstGeom prst="rect">
            <a:avLst/>
          </a:prstGeom>
        </p:spPr>
      </p:pic>
      <p:pic>
        <p:nvPicPr>
          <p:cNvPr id="15" name="object 14">
            <a:extLst>
              <a:ext uri="{FF2B5EF4-FFF2-40B4-BE49-F238E27FC236}">
                <a16:creationId xmlns:a16="http://schemas.microsoft.com/office/drawing/2014/main" id="{81330600-48D0-8C9A-B1D9-9CF23FEAF175}"/>
              </a:ext>
            </a:extLst>
          </p:cNvPr>
          <p:cNvPicPr/>
          <p:nvPr/>
        </p:nvPicPr>
        <p:blipFill>
          <a:blip r:embed="rId13" cstate="print"/>
          <a:stretch>
            <a:fillRect/>
          </a:stretch>
        </p:blipFill>
        <p:spPr>
          <a:xfrm>
            <a:off x="4728067" y="2697648"/>
            <a:ext cx="935980" cy="970224"/>
          </a:xfrm>
          <a:prstGeom prst="rect">
            <a:avLst/>
          </a:prstGeom>
        </p:spPr>
      </p:pic>
      <p:pic>
        <p:nvPicPr>
          <p:cNvPr id="16" name="object 15">
            <a:extLst>
              <a:ext uri="{FF2B5EF4-FFF2-40B4-BE49-F238E27FC236}">
                <a16:creationId xmlns:a16="http://schemas.microsoft.com/office/drawing/2014/main" id="{93048774-7085-D4CF-ADBF-5C7845C95429}"/>
              </a:ext>
            </a:extLst>
          </p:cNvPr>
          <p:cNvPicPr/>
          <p:nvPr/>
        </p:nvPicPr>
        <p:blipFill>
          <a:blip r:embed="rId14" cstate="print"/>
          <a:stretch>
            <a:fillRect/>
          </a:stretch>
        </p:blipFill>
        <p:spPr>
          <a:xfrm>
            <a:off x="10124013" y="2933358"/>
            <a:ext cx="1197128" cy="484837"/>
          </a:xfrm>
          <a:prstGeom prst="rect">
            <a:avLst/>
          </a:prstGeom>
        </p:spPr>
      </p:pic>
      <p:pic>
        <p:nvPicPr>
          <p:cNvPr id="17" name="object 16">
            <a:extLst>
              <a:ext uri="{FF2B5EF4-FFF2-40B4-BE49-F238E27FC236}">
                <a16:creationId xmlns:a16="http://schemas.microsoft.com/office/drawing/2014/main" id="{8861FFCB-CDD2-4D8F-70D0-074282AD923C}"/>
              </a:ext>
            </a:extLst>
          </p:cNvPr>
          <p:cNvPicPr/>
          <p:nvPr/>
        </p:nvPicPr>
        <p:blipFill>
          <a:blip r:embed="rId15" cstate="print"/>
          <a:stretch>
            <a:fillRect/>
          </a:stretch>
        </p:blipFill>
        <p:spPr>
          <a:xfrm>
            <a:off x="10025827" y="2002656"/>
            <a:ext cx="1393500" cy="527208"/>
          </a:xfrm>
          <a:prstGeom prst="rect">
            <a:avLst/>
          </a:prstGeom>
        </p:spPr>
      </p:pic>
      <p:sp>
        <p:nvSpPr>
          <p:cNvPr id="18" name="object 17">
            <a:extLst>
              <a:ext uri="{FF2B5EF4-FFF2-40B4-BE49-F238E27FC236}">
                <a16:creationId xmlns:a16="http://schemas.microsoft.com/office/drawing/2014/main" id="{11CEA411-4548-E785-A675-9A3C830C230C}"/>
              </a:ext>
            </a:extLst>
          </p:cNvPr>
          <p:cNvSpPr/>
          <p:nvPr/>
        </p:nvSpPr>
        <p:spPr>
          <a:xfrm>
            <a:off x="4251308" y="2066621"/>
            <a:ext cx="0" cy="406527"/>
          </a:xfrm>
          <a:custGeom>
            <a:avLst/>
            <a:gdLst/>
            <a:ahLst/>
            <a:cxnLst/>
            <a:rect l="l" t="t" r="r" b="b"/>
            <a:pathLst>
              <a:path h="448310">
                <a:moveTo>
                  <a:pt x="0" y="0"/>
                </a:moveTo>
                <a:lnTo>
                  <a:pt x="0" y="447992"/>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8">
            <a:extLst>
              <a:ext uri="{FF2B5EF4-FFF2-40B4-BE49-F238E27FC236}">
                <a16:creationId xmlns:a16="http://schemas.microsoft.com/office/drawing/2014/main" id="{387B4C08-6467-C5F2-F92E-D70DB1E0C07D}"/>
              </a:ext>
            </a:extLst>
          </p:cNvPr>
          <p:cNvSpPr/>
          <p:nvPr/>
        </p:nvSpPr>
        <p:spPr>
          <a:xfrm>
            <a:off x="6993405" y="2066621"/>
            <a:ext cx="0" cy="406527"/>
          </a:xfrm>
          <a:custGeom>
            <a:avLst/>
            <a:gdLst/>
            <a:ahLst/>
            <a:cxnLst/>
            <a:rect l="l" t="t" r="r" b="b"/>
            <a:pathLst>
              <a:path h="448310">
                <a:moveTo>
                  <a:pt x="0" y="0"/>
                </a:moveTo>
                <a:lnTo>
                  <a:pt x="0" y="447992"/>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19">
            <a:extLst>
              <a:ext uri="{FF2B5EF4-FFF2-40B4-BE49-F238E27FC236}">
                <a16:creationId xmlns:a16="http://schemas.microsoft.com/office/drawing/2014/main" id="{FB4EF0D1-CFFB-BABD-575E-6F017B0CBF69}"/>
              </a:ext>
            </a:extLst>
          </p:cNvPr>
          <p:cNvSpPr/>
          <p:nvPr/>
        </p:nvSpPr>
        <p:spPr>
          <a:xfrm>
            <a:off x="9648983" y="2066621"/>
            <a:ext cx="0" cy="406527"/>
          </a:xfrm>
          <a:custGeom>
            <a:avLst/>
            <a:gdLst/>
            <a:ahLst/>
            <a:cxnLst/>
            <a:rect l="l" t="t" r="r" b="b"/>
            <a:pathLst>
              <a:path h="448310">
                <a:moveTo>
                  <a:pt x="0" y="0"/>
                </a:moveTo>
                <a:lnTo>
                  <a:pt x="0" y="447992"/>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0">
            <a:extLst>
              <a:ext uri="{FF2B5EF4-FFF2-40B4-BE49-F238E27FC236}">
                <a16:creationId xmlns:a16="http://schemas.microsoft.com/office/drawing/2014/main" id="{58686C92-7046-EAA1-E1EC-C92BE26264B5}"/>
              </a:ext>
            </a:extLst>
          </p:cNvPr>
          <p:cNvSpPr/>
          <p:nvPr/>
        </p:nvSpPr>
        <p:spPr>
          <a:xfrm>
            <a:off x="4251308" y="1098243"/>
            <a:ext cx="0" cy="406527"/>
          </a:xfrm>
          <a:custGeom>
            <a:avLst/>
            <a:gdLst/>
            <a:ahLst/>
            <a:cxnLst/>
            <a:rect l="l" t="t" r="r" b="b"/>
            <a:pathLst>
              <a:path h="448310">
                <a:moveTo>
                  <a:pt x="0" y="0"/>
                </a:moveTo>
                <a:lnTo>
                  <a:pt x="0" y="448005"/>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1">
            <a:extLst>
              <a:ext uri="{FF2B5EF4-FFF2-40B4-BE49-F238E27FC236}">
                <a16:creationId xmlns:a16="http://schemas.microsoft.com/office/drawing/2014/main" id="{A1D68E44-F854-70EB-6FFB-44F0F5A2332C}"/>
              </a:ext>
            </a:extLst>
          </p:cNvPr>
          <p:cNvSpPr/>
          <p:nvPr/>
        </p:nvSpPr>
        <p:spPr>
          <a:xfrm>
            <a:off x="6993405" y="1098243"/>
            <a:ext cx="0" cy="406527"/>
          </a:xfrm>
          <a:custGeom>
            <a:avLst/>
            <a:gdLst/>
            <a:ahLst/>
            <a:cxnLst/>
            <a:rect l="l" t="t" r="r" b="b"/>
            <a:pathLst>
              <a:path h="448310">
                <a:moveTo>
                  <a:pt x="0" y="0"/>
                </a:moveTo>
                <a:lnTo>
                  <a:pt x="0" y="448005"/>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2">
            <a:extLst>
              <a:ext uri="{FF2B5EF4-FFF2-40B4-BE49-F238E27FC236}">
                <a16:creationId xmlns:a16="http://schemas.microsoft.com/office/drawing/2014/main" id="{5A8D03C8-C8D2-3E8C-DA31-1064D44BB8E3}"/>
              </a:ext>
            </a:extLst>
          </p:cNvPr>
          <p:cNvSpPr/>
          <p:nvPr/>
        </p:nvSpPr>
        <p:spPr>
          <a:xfrm>
            <a:off x="9648983" y="1098243"/>
            <a:ext cx="0" cy="406527"/>
          </a:xfrm>
          <a:custGeom>
            <a:avLst/>
            <a:gdLst/>
            <a:ahLst/>
            <a:cxnLst/>
            <a:rect l="l" t="t" r="r" b="b"/>
            <a:pathLst>
              <a:path h="448310">
                <a:moveTo>
                  <a:pt x="0" y="0"/>
                </a:moveTo>
                <a:lnTo>
                  <a:pt x="0" y="448005"/>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3">
            <a:extLst>
              <a:ext uri="{FF2B5EF4-FFF2-40B4-BE49-F238E27FC236}">
                <a16:creationId xmlns:a16="http://schemas.microsoft.com/office/drawing/2014/main" id="{CBB37CB6-103C-FF91-6108-377932E8AEA6}"/>
              </a:ext>
            </a:extLst>
          </p:cNvPr>
          <p:cNvSpPr/>
          <p:nvPr/>
        </p:nvSpPr>
        <p:spPr>
          <a:xfrm>
            <a:off x="4251308" y="2979636"/>
            <a:ext cx="0" cy="406527"/>
          </a:xfrm>
          <a:custGeom>
            <a:avLst/>
            <a:gdLst/>
            <a:ahLst/>
            <a:cxnLst/>
            <a:rect l="l" t="t" r="r" b="b"/>
            <a:pathLst>
              <a:path h="448310">
                <a:moveTo>
                  <a:pt x="0" y="0"/>
                </a:moveTo>
                <a:lnTo>
                  <a:pt x="0" y="448005"/>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4">
            <a:extLst>
              <a:ext uri="{FF2B5EF4-FFF2-40B4-BE49-F238E27FC236}">
                <a16:creationId xmlns:a16="http://schemas.microsoft.com/office/drawing/2014/main" id="{2D8D84CE-6E48-DB10-ACEB-09FA38E71D2C}"/>
              </a:ext>
            </a:extLst>
          </p:cNvPr>
          <p:cNvSpPr/>
          <p:nvPr/>
        </p:nvSpPr>
        <p:spPr>
          <a:xfrm>
            <a:off x="6993405" y="2979636"/>
            <a:ext cx="0" cy="406527"/>
          </a:xfrm>
          <a:custGeom>
            <a:avLst/>
            <a:gdLst/>
            <a:ahLst/>
            <a:cxnLst/>
            <a:rect l="l" t="t" r="r" b="b"/>
            <a:pathLst>
              <a:path h="448310">
                <a:moveTo>
                  <a:pt x="0" y="0"/>
                </a:moveTo>
                <a:lnTo>
                  <a:pt x="0" y="448005"/>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5">
            <a:extLst>
              <a:ext uri="{FF2B5EF4-FFF2-40B4-BE49-F238E27FC236}">
                <a16:creationId xmlns:a16="http://schemas.microsoft.com/office/drawing/2014/main" id="{1256738C-76D1-4991-9C14-58F8E454BB86}"/>
              </a:ext>
            </a:extLst>
          </p:cNvPr>
          <p:cNvSpPr/>
          <p:nvPr/>
        </p:nvSpPr>
        <p:spPr>
          <a:xfrm>
            <a:off x="9648983" y="2979636"/>
            <a:ext cx="0" cy="406527"/>
          </a:xfrm>
          <a:custGeom>
            <a:avLst/>
            <a:gdLst/>
            <a:ahLst/>
            <a:cxnLst/>
            <a:rect l="l" t="t" r="r" b="b"/>
            <a:pathLst>
              <a:path h="448310">
                <a:moveTo>
                  <a:pt x="0" y="0"/>
                </a:moveTo>
                <a:lnTo>
                  <a:pt x="0" y="448005"/>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7" name="object 26">
            <a:extLst>
              <a:ext uri="{FF2B5EF4-FFF2-40B4-BE49-F238E27FC236}">
                <a16:creationId xmlns:a16="http://schemas.microsoft.com/office/drawing/2014/main" id="{4A88C681-79EF-5896-C52D-DEB200020784}"/>
              </a:ext>
            </a:extLst>
          </p:cNvPr>
          <p:cNvGrpSpPr/>
          <p:nvPr/>
        </p:nvGrpSpPr>
        <p:grpSpPr>
          <a:xfrm>
            <a:off x="7257179" y="3903181"/>
            <a:ext cx="765086" cy="1110403"/>
            <a:chOff x="6528613" y="5237750"/>
            <a:chExt cx="843720" cy="1224529"/>
          </a:xfrm>
        </p:grpSpPr>
        <p:pic>
          <p:nvPicPr>
            <p:cNvPr id="42" name="object 27">
              <a:extLst>
                <a:ext uri="{FF2B5EF4-FFF2-40B4-BE49-F238E27FC236}">
                  <a16:creationId xmlns:a16="http://schemas.microsoft.com/office/drawing/2014/main" id="{D0D10059-F45C-8687-36A9-F3C4C28A8F92}"/>
                </a:ext>
              </a:extLst>
            </p:cNvPr>
            <p:cNvPicPr/>
            <p:nvPr/>
          </p:nvPicPr>
          <p:blipFill>
            <a:blip r:embed="rId16" cstate="print"/>
            <a:stretch>
              <a:fillRect/>
            </a:stretch>
          </p:blipFill>
          <p:spPr>
            <a:xfrm>
              <a:off x="6528613" y="6012043"/>
              <a:ext cx="843720" cy="450236"/>
            </a:xfrm>
            <a:prstGeom prst="rect">
              <a:avLst/>
            </a:prstGeom>
          </p:spPr>
        </p:pic>
        <p:pic>
          <p:nvPicPr>
            <p:cNvPr id="43" name="object 28">
              <a:extLst>
                <a:ext uri="{FF2B5EF4-FFF2-40B4-BE49-F238E27FC236}">
                  <a16:creationId xmlns:a16="http://schemas.microsoft.com/office/drawing/2014/main" id="{AA748F53-E7EB-7E6C-B3CD-AC4C79C49A30}"/>
                </a:ext>
              </a:extLst>
            </p:cNvPr>
            <p:cNvPicPr/>
            <p:nvPr/>
          </p:nvPicPr>
          <p:blipFill>
            <a:blip r:embed="rId17" cstate="print"/>
            <a:stretch>
              <a:fillRect/>
            </a:stretch>
          </p:blipFill>
          <p:spPr>
            <a:xfrm>
              <a:off x="6553206" y="5237750"/>
              <a:ext cx="790751" cy="752916"/>
            </a:xfrm>
            <a:prstGeom prst="rect">
              <a:avLst/>
            </a:prstGeom>
          </p:spPr>
        </p:pic>
      </p:grpSp>
      <p:pic>
        <p:nvPicPr>
          <p:cNvPr id="28" name="object 29">
            <a:extLst>
              <a:ext uri="{FF2B5EF4-FFF2-40B4-BE49-F238E27FC236}">
                <a16:creationId xmlns:a16="http://schemas.microsoft.com/office/drawing/2014/main" id="{F224475A-669F-9AE2-AFFE-E4FB751A713D}"/>
              </a:ext>
            </a:extLst>
          </p:cNvPr>
          <p:cNvPicPr/>
          <p:nvPr/>
        </p:nvPicPr>
        <p:blipFill>
          <a:blip r:embed="rId18" cstate="print"/>
          <a:stretch>
            <a:fillRect/>
          </a:stretch>
        </p:blipFill>
        <p:spPr>
          <a:xfrm>
            <a:off x="4435044" y="4629349"/>
            <a:ext cx="1070029" cy="429979"/>
          </a:xfrm>
          <a:prstGeom prst="rect">
            <a:avLst/>
          </a:prstGeom>
        </p:spPr>
      </p:pic>
      <p:pic>
        <p:nvPicPr>
          <p:cNvPr id="29" name="object 30">
            <a:extLst>
              <a:ext uri="{FF2B5EF4-FFF2-40B4-BE49-F238E27FC236}">
                <a16:creationId xmlns:a16="http://schemas.microsoft.com/office/drawing/2014/main" id="{61CB68CF-2FA1-074E-B075-EABCD12FE201}"/>
              </a:ext>
            </a:extLst>
          </p:cNvPr>
          <p:cNvPicPr/>
          <p:nvPr/>
        </p:nvPicPr>
        <p:blipFill>
          <a:blip r:embed="rId19" cstate="print"/>
          <a:stretch>
            <a:fillRect/>
          </a:stretch>
        </p:blipFill>
        <p:spPr>
          <a:xfrm>
            <a:off x="4636904" y="3903960"/>
            <a:ext cx="656456" cy="620351"/>
          </a:xfrm>
          <a:prstGeom prst="rect">
            <a:avLst/>
          </a:prstGeom>
        </p:spPr>
      </p:pic>
      <p:grpSp>
        <p:nvGrpSpPr>
          <p:cNvPr id="30" name="object 31">
            <a:extLst>
              <a:ext uri="{FF2B5EF4-FFF2-40B4-BE49-F238E27FC236}">
                <a16:creationId xmlns:a16="http://schemas.microsoft.com/office/drawing/2014/main" id="{6229F3E6-0552-C835-3D92-F12A1A6E2AD1}"/>
              </a:ext>
            </a:extLst>
          </p:cNvPr>
          <p:cNvGrpSpPr/>
          <p:nvPr/>
        </p:nvGrpSpPr>
        <p:grpSpPr>
          <a:xfrm>
            <a:off x="1204308" y="3973480"/>
            <a:ext cx="908266" cy="1195790"/>
            <a:chOff x="3264243" y="5190669"/>
            <a:chExt cx="1001615" cy="1318690"/>
          </a:xfrm>
        </p:grpSpPr>
        <p:pic>
          <p:nvPicPr>
            <p:cNvPr id="40" name="object 32">
              <a:extLst>
                <a:ext uri="{FF2B5EF4-FFF2-40B4-BE49-F238E27FC236}">
                  <a16:creationId xmlns:a16="http://schemas.microsoft.com/office/drawing/2014/main" id="{C6D7965C-3828-A1FA-BEF2-30319CDF0B3C}"/>
                </a:ext>
              </a:extLst>
            </p:cNvPr>
            <p:cNvPicPr/>
            <p:nvPr/>
          </p:nvPicPr>
          <p:blipFill>
            <a:blip r:embed="rId20" cstate="print"/>
            <a:stretch>
              <a:fillRect/>
            </a:stretch>
          </p:blipFill>
          <p:spPr>
            <a:xfrm>
              <a:off x="3264243" y="5793920"/>
              <a:ext cx="1001615" cy="715439"/>
            </a:xfrm>
            <a:prstGeom prst="rect">
              <a:avLst/>
            </a:prstGeom>
          </p:spPr>
        </p:pic>
        <p:pic>
          <p:nvPicPr>
            <p:cNvPr id="41" name="object 33">
              <a:extLst>
                <a:ext uri="{FF2B5EF4-FFF2-40B4-BE49-F238E27FC236}">
                  <a16:creationId xmlns:a16="http://schemas.microsoft.com/office/drawing/2014/main" id="{D8EF4F94-7FEB-D67F-D59F-93E1FE54EA34}"/>
                </a:ext>
              </a:extLst>
            </p:cNvPr>
            <p:cNvPicPr/>
            <p:nvPr/>
          </p:nvPicPr>
          <p:blipFill>
            <a:blip r:embed="rId21" cstate="print"/>
            <a:stretch>
              <a:fillRect/>
            </a:stretch>
          </p:blipFill>
          <p:spPr>
            <a:xfrm>
              <a:off x="3463425" y="5190669"/>
              <a:ext cx="603251" cy="603251"/>
            </a:xfrm>
            <a:prstGeom prst="rect">
              <a:avLst/>
            </a:prstGeom>
          </p:spPr>
        </p:pic>
      </p:grpSp>
      <p:sp>
        <p:nvSpPr>
          <p:cNvPr id="31" name="object 34">
            <a:extLst>
              <a:ext uri="{FF2B5EF4-FFF2-40B4-BE49-F238E27FC236}">
                <a16:creationId xmlns:a16="http://schemas.microsoft.com/office/drawing/2014/main" id="{8EE11E04-0427-A578-9B16-C00E3885F8EE}"/>
              </a:ext>
            </a:extLst>
          </p:cNvPr>
          <p:cNvSpPr/>
          <p:nvPr/>
        </p:nvSpPr>
        <p:spPr>
          <a:xfrm>
            <a:off x="4237034" y="4268675"/>
            <a:ext cx="0" cy="406527"/>
          </a:xfrm>
          <a:custGeom>
            <a:avLst/>
            <a:gdLst/>
            <a:ahLst/>
            <a:cxnLst/>
            <a:rect l="l" t="t" r="r" b="b"/>
            <a:pathLst>
              <a:path h="448310">
                <a:moveTo>
                  <a:pt x="0" y="0"/>
                </a:moveTo>
                <a:lnTo>
                  <a:pt x="0" y="447992"/>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5">
            <a:extLst>
              <a:ext uri="{FF2B5EF4-FFF2-40B4-BE49-F238E27FC236}">
                <a16:creationId xmlns:a16="http://schemas.microsoft.com/office/drawing/2014/main" id="{4B66F1B1-D2FC-FF0D-7A99-D4976B6A2474}"/>
              </a:ext>
            </a:extLst>
          </p:cNvPr>
          <p:cNvSpPr/>
          <p:nvPr/>
        </p:nvSpPr>
        <p:spPr>
          <a:xfrm>
            <a:off x="6991679" y="4255263"/>
            <a:ext cx="0" cy="406527"/>
          </a:xfrm>
          <a:custGeom>
            <a:avLst/>
            <a:gdLst/>
            <a:ahLst/>
            <a:cxnLst/>
            <a:rect l="l" t="t" r="r" b="b"/>
            <a:pathLst>
              <a:path h="448310">
                <a:moveTo>
                  <a:pt x="0" y="0"/>
                </a:moveTo>
                <a:lnTo>
                  <a:pt x="0" y="447992"/>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3" name="Picture 32" descr="Al Yusr Leasing and Financing | LinkedIn">
            <a:extLst>
              <a:ext uri="{FF2B5EF4-FFF2-40B4-BE49-F238E27FC236}">
                <a16:creationId xmlns:a16="http://schemas.microsoft.com/office/drawing/2014/main" id="{646A66D1-E8F6-4FFC-5E42-D2351F8ECB07}"/>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7167" t="28634" r="32666" b="24617"/>
          <a:stretch/>
        </p:blipFill>
        <p:spPr bwMode="auto">
          <a:xfrm>
            <a:off x="10071515" y="3973477"/>
            <a:ext cx="1106452" cy="724386"/>
          </a:xfrm>
          <a:prstGeom prst="rect">
            <a:avLst/>
          </a:prstGeom>
          <a:noFill/>
          <a:extLst>
            <a:ext uri="{909E8E84-426E-40DD-AFC4-6F175D3DCCD1}">
              <a14:hiddenFill xmlns:a14="http://schemas.microsoft.com/office/drawing/2010/main">
                <a:solidFill>
                  <a:srgbClr val="FFFFFF"/>
                </a:solidFill>
              </a14:hiddenFill>
            </a:ext>
          </a:extLst>
        </p:spPr>
      </p:pic>
      <p:sp>
        <p:nvSpPr>
          <p:cNvPr id="34" name="object 25">
            <a:extLst>
              <a:ext uri="{FF2B5EF4-FFF2-40B4-BE49-F238E27FC236}">
                <a16:creationId xmlns:a16="http://schemas.microsoft.com/office/drawing/2014/main" id="{1E389F07-D2C5-3A2D-8EFB-57C4E13F7E22}"/>
              </a:ext>
            </a:extLst>
          </p:cNvPr>
          <p:cNvSpPr/>
          <p:nvPr/>
        </p:nvSpPr>
        <p:spPr>
          <a:xfrm>
            <a:off x="9660117" y="4178371"/>
            <a:ext cx="0" cy="406527"/>
          </a:xfrm>
          <a:custGeom>
            <a:avLst/>
            <a:gdLst/>
            <a:ahLst/>
            <a:cxnLst/>
            <a:rect l="l" t="t" r="r" b="b"/>
            <a:pathLst>
              <a:path h="448310">
                <a:moveTo>
                  <a:pt x="0" y="0"/>
                </a:moveTo>
                <a:lnTo>
                  <a:pt x="0" y="448005"/>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bject 34">
            <a:extLst>
              <a:ext uri="{FF2B5EF4-FFF2-40B4-BE49-F238E27FC236}">
                <a16:creationId xmlns:a16="http://schemas.microsoft.com/office/drawing/2014/main" id="{F6376A8A-EEC9-C7F5-F1BC-55FC918D0C1B}"/>
              </a:ext>
            </a:extLst>
          </p:cNvPr>
          <p:cNvSpPr/>
          <p:nvPr/>
        </p:nvSpPr>
        <p:spPr>
          <a:xfrm>
            <a:off x="4237034" y="5348175"/>
            <a:ext cx="0" cy="406527"/>
          </a:xfrm>
          <a:custGeom>
            <a:avLst/>
            <a:gdLst/>
            <a:ahLst/>
            <a:cxnLst/>
            <a:rect l="l" t="t" r="r" b="b"/>
            <a:pathLst>
              <a:path h="448310">
                <a:moveTo>
                  <a:pt x="0" y="0"/>
                </a:moveTo>
                <a:lnTo>
                  <a:pt x="0" y="447992"/>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6" name="Picture 35" descr="Musharaka Capital">
            <a:extLst>
              <a:ext uri="{FF2B5EF4-FFF2-40B4-BE49-F238E27FC236}">
                <a16:creationId xmlns:a16="http://schemas.microsoft.com/office/drawing/2014/main" id="{841428C5-5E76-6A1E-0BCE-63EDD5E3FE3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10609" y="5186881"/>
            <a:ext cx="994464" cy="557522"/>
          </a:xfrm>
          <a:prstGeom prst="rect">
            <a:avLst/>
          </a:prstGeom>
          <a:noFill/>
          <a:extLst>
            <a:ext uri="{909E8E84-426E-40DD-AFC4-6F175D3DCCD1}">
              <a14:hiddenFill xmlns:a14="http://schemas.microsoft.com/office/drawing/2010/main">
                <a:solidFill>
                  <a:srgbClr val="FFFFFF"/>
                </a:solidFill>
              </a14:hiddenFill>
            </a:ext>
          </a:extLst>
        </p:spPr>
      </p:pic>
      <p:sp>
        <p:nvSpPr>
          <p:cNvPr id="37" name="object 35">
            <a:extLst>
              <a:ext uri="{FF2B5EF4-FFF2-40B4-BE49-F238E27FC236}">
                <a16:creationId xmlns:a16="http://schemas.microsoft.com/office/drawing/2014/main" id="{DC75771B-0E97-5571-0EC8-FA89E234EF6D}"/>
              </a:ext>
            </a:extLst>
          </p:cNvPr>
          <p:cNvSpPr/>
          <p:nvPr/>
        </p:nvSpPr>
        <p:spPr>
          <a:xfrm>
            <a:off x="6997838" y="5319114"/>
            <a:ext cx="0" cy="406527"/>
          </a:xfrm>
          <a:custGeom>
            <a:avLst/>
            <a:gdLst/>
            <a:ahLst/>
            <a:cxnLst/>
            <a:rect l="l" t="t" r="r" b="b"/>
            <a:pathLst>
              <a:path h="448310">
                <a:moveTo>
                  <a:pt x="0" y="0"/>
                </a:moveTo>
                <a:lnTo>
                  <a:pt x="0" y="447992"/>
                </a:lnTo>
              </a:path>
            </a:pathLst>
          </a:custGeom>
          <a:ln w="8877">
            <a:solidFill>
              <a:srgbClr val="697A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8" name="Picture 37" descr="Kingdom hospital &amp; Consulting Clinics">
            <a:extLst>
              <a:ext uri="{FF2B5EF4-FFF2-40B4-BE49-F238E27FC236}">
                <a16:creationId xmlns:a16="http://schemas.microsoft.com/office/drawing/2014/main" id="{9C363D94-5CA4-6263-AB96-B6DE8DB80B3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333290" y="5280687"/>
            <a:ext cx="1037250" cy="5575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King Salman Royal Natural Reserve ...">
            <a:extLst>
              <a:ext uri="{FF2B5EF4-FFF2-40B4-BE49-F238E27FC236}">
                <a16:creationId xmlns:a16="http://schemas.microsoft.com/office/drawing/2014/main" id="{ACB46C75-8DEE-EBFD-8A08-19C3864E33C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72674" y="820642"/>
            <a:ext cx="2151848" cy="11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115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3157C-C026-3E50-442A-496AE4AD5F1C}"/>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EE4FDEF6-CEA9-617A-4971-31D41688C968}"/>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4AB526D6-9D36-B35A-4988-85BFFCE9CEE8}"/>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9E61BA5D-BF5A-F612-9F76-06D0B02EB553}"/>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EAD6B0A-51D0-152C-D5E3-1A6E8EEF8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830" y="3897470"/>
            <a:ext cx="1213717" cy="785591"/>
          </a:xfrm>
          <a:prstGeom prst="rect">
            <a:avLst/>
          </a:prstGeom>
        </p:spPr>
      </p:pic>
      <p:pic>
        <p:nvPicPr>
          <p:cNvPr id="7" name="Picture 6">
            <a:extLst>
              <a:ext uri="{FF2B5EF4-FFF2-40B4-BE49-F238E27FC236}">
                <a16:creationId xmlns:a16="http://schemas.microsoft.com/office/drawing/2014/main" id="{E8D6909B-950F-3EB0-8194-8BC737780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6645" y="3963975"/>
            <a:ext cx="768964" cy="719086"/>
          </a:xfrm>
          <a:prstGeom prst="rect">
            <a:avLst/>
          </a:prstGeom>
        </p:spPr>
      </p:pic>
      <p:pic>
        <p:nvPicPr>
          <p:cNvPr id="10" name="Picture 9">
            <a:extLst>
              <a:ext uri="{FF2B5EF4-FFF2-40B4-BE49-F238E27FC236}">
                <a16:creationId xmlns:a16="http://schemas.microsoft.com/office/drawing/2014/main" id="{2B7BC562-D8CC-FB23-C9FB-D3D5E9BEA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742" y="2484924"/>
            <a:ext cx="1356818" cy="731555"/>
          </a:xfrm>
          <a:prstGeom prst="rect">
            <a:avLst/>
          </a:prstGeom>
        </p:spPr>
      </p:pic>
      <p:pic>
        <p:nvPicPr>
          <p:cNvPr id="12" name="Picture 11">
            <a:extLst>
              <a:ext uri="{FF2B5EF4-FFF2-40B4-BE49-F238E27FC236}">
                <a16:creationId xmlns:a16="http://schemas.microsoft.com/office/drawing/2014/main" id="{23DB2F61-82CA-2FF6-3DB1-DED37181D1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9189" y="2484924"/>
            <a:ext cx="1213717" cy="748182"/>
          </a:xfrm>
          <a:prstGeom prst="rect">
            <a:avLst/>
          </a:prstGeom>
        </p:spPr>
      </p:pic>
      <p:pic>
        <p:nvPicPr>
          <p:cNvPr id="14" name="Picture 13">
            <a:extLst>
              <a:ext uri="{FF2B5EF4-FFF2-40B4-BE49-F238E27FC236}">
                <a16:creationId xmlns:a16="http://schemas.microsoft.com/office/drawing/2014/main" id="{07107D1B-894D-F842-FABC-A93983C795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3167" y="2557598"/>
            <a:ext cx="760651" cy="756495"/>
          </a:xfrm>
          <a:prstGeom prst="rect">
            <a:avLst/>
          </a:prstGeom>
        </p:spPr>
      </p:pic>
      <p:pic>
        <p:nvPicPr>
          <p:cNvPr id="16" name="Picture 15">
            <a:extLst>
              <a:ext uri="{FF2B5EF4-FFF2-40B4-BE49-F238E27FC236}">
                <a16:creationId xmlns:a16="http://schemas.microsoft.com/office/drawing/2014/main" id="{CF1E66CB-1EB2-D0E4-8BBF-3BD1111718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8830" y="2561755"/>
            <a:ext cx="1271909" cy="748182"/>
          </a:xfrm>
          <a:prstGeom prst="rect">
            <a:avLst/>
          </a:prstGeom>
        </p:spPr>
      </p:pic>
      <p:pic>
        <p:nvPicPr>
          <p:cNvPr id="18" name="Picture 17">
            <a:extLst>
              <a:ext uri="{FF2B5EF4-FFF2-40B4-BE49-F238E27FC236}">
                <a16:creationId xmlns:a16="http://schemas.microsoft.com/office/drawing/2014/main" id="{5C37D0D6-E573-BCEA-F167-0A90D574A6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96103" y="944010"/>
            <a:ext cx="947697" cy="868722"/>
          </a:xfrm>
          <a:prstGeom prst="rect">
            <a:avLst/>
          </a:prstGeom>
        </p:spPr>
      </p:pic>
      <p:pic>
        <p:nvPicPr>
          <p:cNvPr id="22" name="Picture 21">
            <a:extLst>
              <a:ext uri="{FF2B5EF4-FFF2-40B4-BE49-F238E27FC236}">
                <a16:creationId xmlns:a16="http://schemas.microsoft.com/office/drawing/2014/main" id="{0469643E-170C-EE73-1004-867AF40537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9813" y="3828741"/>
            <a:ext cx="1321147" cy="951853"/>
          </a:xfrm>
          <a:prstGeom prst="rect">
            <a:avLst/>
          </a:prstGeom>
        </p:spPr>
      </p:pic>
      <p:pic>
        <p:nvPicPr>
          <p:cNvPr id="24" name="Picture 23">
            <a:extLst>
              <a:ext uri="{FF2B5EF4-FFF2-40B4-BE49-F238E27FC236}">
                <a16:creationId xmlns:a16="http://schemas.microsoft.com/office/drawing/2014/main" id="{186D7400-D48B-65C2-17FE-8F4A7EBA0C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95899" y="3251955"/>
            <a:ext cx="1580644" cy="2143125"/>
          </a:xfrm>
          <a:prstGeom prst="rect">
            <a:avLst/>
          </a:prstGeom>
        </p:spPr>
      </p:pic>
      <p:pic>
        <p:nvPicPr>
          <p:cNvPr id="26" name="Picture 25">
            <a:extLst>
              <a:ext uri="{FF2B5EF4-FFF2-40B4-BE49-F238E27FC236}">
                <a16:creationId xmlns:a16="http://schemas.microsoft.com/office/drawing/2014/main" id="{73EFC4CD-7838-E060-231E-9C119407FE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31454" y="2120901"/>
            <a:ext cx="1649506" cy="1318278"/>
          </a:xfrm>
          <a:prstGeom prst="rect">
            <a:avLst/>
          </a:prstGeom>
        </p:spPr>
      </p:pic>
      <p:pic>
        <p:nvPicPr>
          <p:cNvPr id="28" name="Picture 27">
            <a:extLst>
              <a:ext uri="{FF2B5EF4-FFF2-40B4-BE49-F238E27FC236}">
                <a16:creationId xmlns:a16="http://schemas.microsoft.com/office/drawing/2014/main" id="{A132BDB7-7F3A-A5EE-6151-049E81C537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18723" y="735782"/>
            <a:ext cx="1387565" cy="1209560"/>
          </a:xfrm>
          <a:prstGeom prst="rect">
            <a:avLst/>
          </a:prstGeom>
        </p:spPr>
      </p:pic>
      <p:pic>
        <p:nvPicPr>
          <p:cNvPr id="30" name="Picture 29">
            <a:extLst>
              <a:ext uri="{FF2B5EF4-FFF2-40B4-BE49-F238E27FC236}">
                <a16:creationId xmlns:a16="http://schemas.microsoft.com/office/drawing/2014/main" id="{BA82B495-6FE3-FCBF-85C2-610327BC12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72341" y="792504"/>
            <a:ext cx="1387564" cy="1280432"/>
          </a:xfrm>
          <a:prstGeom prst="rect">
            <a:avLst/>
          </a:prstGeom>
        </p:spPr>
      </p:pic>
      <p:pic>
        <p:nvPicPr>
          <p:cNvPr id="32" name="Picture 31">
            <a:extLst>
              <a:ext uri="{FF2B5EF4-FFF2-40B4-BE49-F238E27FC236}">
                <a16:creationId xmlns:a16="http://schemas.microsoft.com/office/drawing/2014/main" id="{4A52FC1F-F558-BC36-928A-F71B954BE94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2965" y="920098"/>
            <a:ext cx="1727995" cy="1025244"/>
          </a:xfrm>
          <a:prstGeom prst="rect">
            <a:avLst/>
          </a:prstGeom>
        </p:spPr>
      </p:pic>
      <p:pic>
        <p:nvPicPr>
          <p:cNvPr id="34" name="Picture 33">
            <a:extLst>
              <a:ext uri="{FF2B5EF4-FFF2-40B4-BE49-F238E27FC236}">
                <a16:creationId xmlns:a16="http://schemas.microsoft.com/office/drawing/2014/main" id="{E7A6BF44-623B-35AB-AAD4-D4113E1E4B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1715" y="773591"/>
            <a:ext cx="972636" cy="1209560"/>
          </a:xfrm>
          <a:prstGeom prst="rect">
            <a:avLst/>
          </a:prstGeom>
        </p:spPr>
      </p:pic>
    </p:spTree>
    <p:extLst>
      <p:ext uri="{BB962C8B-B14F-4D97-AF65-F5344CB8AC3E}">
        <p14:creationId xmlns:p14="http://schemas.microsoft.com/office/powerpoint/2010/main" val="2785691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8088D-7777-1052-F099-4DA3552E1BD6}"/>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3FA3D4D0-45A6-8E85-D953-C9E1A1CDFD38}"/>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2427B9CA-9D5E-2907-DECA-C7F9B4B73206}"/>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AB4616CD-1BE3-5E14-2A93-50F44D0F533E}"/>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180559A-78C0-9206-2D4D-78B8DA8F4BFA}"/>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1548939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71EF1-6E98-0F23-C846-93FBA24CA93C}"/>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2D943331-7E40-064D-8420-B688970337A3}"/>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3BBC31CD-A109-7313-EA08-9DEE53E30624}"/>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7CE189BE-D013-7A34-F3BD-FF9A0FF0B307}"/>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C329202-D4B4-65F9-C695-74B1430D7F71}"/>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1154257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966BC-D0FA-0C83-C555-E9C53BC13EE5}"/>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2DBAF4F8-ABE7-B36D-6953-42713DF55831}"/>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4C5BDD04-1E35-99A7-BE55-9E4514BF4EF7}"/>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9D42122A-0C9B-9844-36C7-242AA0FFCE18}"/>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4BAB2F3-7D4C-F8B4-98FF-E1DCC6AC5DF8}"/>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1354980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0AD9E-242B-F443-76E1-2A9794E8586F}"/>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4D4F7418-0715-4039-3FF1-9A079926654C}"/>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530FD3CF-53AE-A1F1-BAC3-A3404D0842D8}"/>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0654C547-235F-9F20-43C0-C0FDA1CAE4A3}"/>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73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66CFF-020C-0599-14FE-45FA84533E40}"/>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863F16C6-356F-19EF-F944-C38BF297C497}"/>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5EC3C9EC-49FD-615A-0AEE-7C7289528DAB}"/>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DD22A8F4-3086-47C5-CC3A-A90FEB7149FA}"/>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C30A413-D53E-105B-C591-2CB5E7895965}"/>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1257886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C626A-0398-528E-93F5-1D877791EC0C}"/>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27227CA0-28CF-C3C5-9E13-B34311E145F9}"/>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457AA8E7-798B-88D4-506D-EC5777A4FC50}"/>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CB902E0C-8E37-3400-1CD5-4BE3DD77BEB6}"/>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9D9C90B-4654-C88E-68E3-88036D624D18}"/>
              </a:ext>
            </a:extLst>
          </p:cNvPr>
          <p:cNvPicPr>
            <a:picLocks noChangeAspect="1"/>
          </p:cNvPicPr>
          <p:nvPr/>
        </p:nvPicPr>
        <p:blipFill rotWithShape="1">
          <a:blip r:embed="rId3"/>
          <a:srcRect l="-167" t="32392" r="167" b="5817"/>
          <a:stretch/>
        </p:blipFill>
        <p:spPr>
          <a:xfrm>
            <a:off x="5643573" y="10546"/>
            <a:ext cx="6548427" cy="6847454"/>
          </a:xfrm>
          <a:prstGeom prst="rect">
            <a:avLst/>
          </a:prstGeom>
        </p:spPr>
      </p:pic>
      <p:pic>
        <p:nvPicPr>
          <p:cNvPr id="5" name="Picture 4">
            <a:extLst>
              <a:ext uri="{FF2B5EF4-FFF2-40B4-BE49-F238E27FC236}">
                <a16:creationId xmlns:a16="http://schemas.microsoft.com/office/drawing/2014/main" id="{01C83187-E6AC-7FE8-508D-0FB984FA8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651" y="1341453"/>
            <a:ext cx="3403204" cy="1272438"/>
          </a:xfrm>
          <a:prstGeom prst="rect">
            <a:avLst/>
          </a:prstGeom>
        </p:spPr>
      </p:pic>
      <p:sp>
        <p:nvSpPr>
          <p:cNvPr id="7" name="TextBox 6">
            <a:extLst>
              <a:ext uri="{FF2B5EF4-FFF2-40B4-BE49-F238E27FC236}">
                <a16:creationId xmlns:a16="http://schemas.microsoft.com/office/drawing/2014/main" id="{3B712D99-319C-F935-7D46-E2F27EB993D6}"/>
              </a:ext>
            </a:extLst>
          </p:cNvPr>
          <p:cNvSpPr txBox="1"/>
          <p:nvPr/>
        </p:nvSpPr>
        <p:spPr>
          <a:xfrm>
            <a:off x="517236" y="3112655"/>
            <a:ext cx="4082473" cy="2585323"/>
          </a:xfrm>
          <a:prstGeom prst="rect">
            <a:avLst/>
          </a:prstGeom>
          <a:noFill/>
        </p:spPr>
        <p:txBody>
          <a:bodyPr wrap="square" rtlCol="0">
            <a:spAutoFit/>
          </a:bodyPr>
          <a:lstStyle/>
          <a:p>
            <a:pPr marL="293370" marR="287020" lvl="0" indent="-635"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Central Region –Riyadh branch</a:t>
            </a:r>
            <a:r>
              <a:rPr kumimoji="0" lang="en-US" sz="1800" b="0" i="0" u="none" strike="noStrike" kern="1200" cap="none" spc="5"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1C3865"/>
                </a:solidFill>
                <a:effectLst/>
                <a:uLnTx/>
                <a:uFillTx/>
                <a:latin typeface="Arial" panose="020B0604020202020204" pitchFamily="34" charset="0"/>
                <a:ea typeface="+mn-ea"/>
                <a:cs typeface="Arial" panose="020B0604020202020204" pitchFamily="34" charset="0"/>
              </a:rPr>
              <a:t>Sulaimania</a:t>
            </a:r>
            <a:r>
              <a:rPr kumimoji="0" lang="en-US" sz="1800" b="0" i="0" u="none" strike="noStrike" kern="1200" cap="none" spc="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–Turki bin Abdullah Al -Saud Street</a:t>
            </a:r>
            <a:r>
              <a:rPr kumimoji="0" lang="en-US" sz="1800" b="0" i="0" u="none" strike="noStrike" kern="1200" cap="none" spc="-26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P.O.</a:t>
            </a:r>
            <a:r>
              <a:rPr kumimoji="0" lang="en-US" sz="1800" b="0" i="0" u="none" strike="noStrike" kern="1200" cap="none" spc="-5"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Box (286272)</a:t>
            </a:r>
            <a:r>
              <a:rPr kumimoji="0" lang="en-US" sz="1800" b="0" i="0" u="none" strike="noStrike" kern="1200" cap="none" spc="-5"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–Riyadh (11323)</a:t>
            </a:r>
          </a:p>
          <a:p>
            <a:pPr marL="140970" marR="136525"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Tel.</a:t>
            </a:r>
            <a:r>
              <a:rPr kumimoji="0" lang="en-US" sz="1800" b="0" i="0" u="none" strike="noStrike" kern="1200" cap="none" spc="-1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(011) –2910804EXT:</a:t>
            </a:r>
            <a:r>
              <a:rPr kumimoji="0" lang="en-US" sz="1800" b="0" i="0" u="none" strike="noStrike" kern="1200" cap="none" spc="-1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1014</a:t>
            </a:r>
          </a:p>
          <a:p>
            <a:pPr marL="140970" marR="136525"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Fax.</a:t>
            </a:r>
            <a:r>
              <a:rPr kumimoji="0" lang="en-US" sz="1800" b="0" i="0" u="none" strike="noStrike" kern="1200" cap="none" spc="-1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rPr>
              <a:t>(011) -4782588</a:t>
            </a:r>
          </a:p>
          <a:p>
            <a:pPr marL="140970" marR="136525"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1C3865"/>
                </a:solidFill>
                <a:latin typeface="Arial" panose="020B0604020202020204" pitchFamily="34" charset="0"/>
                <a:cs typeface="Arial" panose="020B0604020202020204" pitchFamily="34" charset="0"/>
              </a:rPr>
              <a:t>00966593747237</a:t>
            </a:r>
            <a:endParaRPr kumimoji="0" lang="en-US" sz="1800" b="0" i="0" u="none" strike="noStrike" kern="1200" cap="none" spc="0" normalizeH="0" baseline="0" noProof="0" dirty="0">
              <a:ln>
                <a:noFill/>
              </a:ln>
              <a:solidFill>
                <a:srgbClr val="1C3865"/>
              </a:solidFill>
              <a:effectLst/>
              <a:uLnTx/>
              <a:uFillTx/>
              <a:latin typeface="Arial" panose="020B0604020202020204" pitchFamily="34" charset="0"/>
              <a:ea typeface="+mn-ea"/>
              <a:cs typeface="Arial" panose="020B0604020202020204" pitchFamily="34" charset="0"/>
            </a:endParaRPr>
          </a:p>
          <a:p>
            <a:pPr marL="140970" marR="136525" lvl="0" indent="0" algn="ctr" defTabSz="914400" rtl="0" eaLnBrk="1" fontAlgn="auto" latinLnBrk="0" hangingPunct="1">
              <a:lnSpc>
                <a:spcPct val="100000"/>
              </a:lnSpc>
              <a:spcBef>
                <a:spcPts val="0"/>
              </a:spcBef>
              <a:spcAft>
                <a:spcPts val="0"/>
              </a:spcAft>
              <a:buClrTx/>
              <a:buSzTx/>
              <a:buFontTx/>
              <a:buNone/>
              <a:tabLst/>
              <a:defRPr/>
            </a:pPr>
            <a:r>
              <a:rPr kumimoji="0" lang="ar-EG" sz="1800" b="0" i="0" u="none" strike="noStrike" kern="1200" cap="none" spc="0" normalizeH="0" baseline="0" noProof="0" dirty="0">
                <a:ln>
                  <a:noFill/>
                </a:ln>
                <a:solidFill>
                  <a:srgbClr val="747A94"/>
                </a:solidFill>
                <a:effectLst/>
                <a:uLnTx/>
                <a:uFillTx/>
                <a:latin typeface="Arial" panose="020B0604020202020204" pitchFamily="34" charset="0"/>
                <a:ea typeface="+mn-ea"/>
                <a:cs typeface="Arial" panose="020B0604020202020204" pitchFamily="34" charset="0"/>
              </a:rPr>
              <a:t> </a:t>
            </a:r>
          </a:p>
          <a:p>
            <a:pPr marL="140970" marR="136525"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7A94"/>
                </a:solidFill>
                <a:effectLst/>
                <a:uLnTx/>
                <a:uFillTx/>
                <a:latin typeface="Arial" panose="020B0604020202020204" pitchFamily="34" charset="0"/>
                <a:ea typeface="+mn-ea"/>
                <a:cs typeface="Arial" panose="020B0604020202020204" pitchFamily="34" charset="0"/>
              </a:rPr>
              <a:t>Outsourcing@smartcode.com.sa</a:t>
            </a:r>
          </a:p>
        </p:txBody>
      </p:sp>
    </p:spTree>
    <p:extLst>
      <p:ext uri="{BB962C8B-B14F-4D97-AF65-F5344CB8AC3E}">
        <p14:creationId xmlns:p14="http://schemas.microsoft.com/office/powerpoint/2010/main" val="2644166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FF209-81C4-39AD-32CF-2FB19D9A467F}"/>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6BE0BFCF-E3EC-5C17-08D1-A0477D263542}"/>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D4B1716A-8E64-97E8-0475-FC5D456F26E6}"/>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C150FFF9-C5EE-2B52-B5C3-73242C52A61F}"/>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9A46728-CB12-CFB6-6864-3F6BC40E6542}"/>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225591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1DC9B-3F65-EDE0-1BDC-8A7E86433AA7}"/>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632B5C44-962C-9EEE-305E-FCF2B91BC817}"/>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68181109-E8E8-3F25-08E0-19171E386F16}"/>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CD9308A0-0A49-E3C0-9AB0-41CC09B54821}"/>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AB4E58C-97BD-0282-FC6C-BCD89199B53C}"/>
              </a:ext>
            </a:extLst>
          </p:cNvPr>
          <p:cNvSpPr txBox="1"/>
          <p:nvPr/>
        </p:nvSpPr>
        <p:spPr>
          <a:xfrm>
            <a:off x="3047144" y="289062"/>
            <a:ext cx="6097712" cy="424732"/>
          </a:xfrm>
          <a:prstGeom prst="rect">
            <a:avLst/>
          </a:prstGeom>
          <a:noFill/>
        </p:spPr>
        <p:txBody>
          <a:bodyPr wrap="square">
            <a:spAutoFit/>
          </a:bodyPr>
          <a:lstStyle/>
          <a:p>
            <a:pPr marL="0" marR="0" lvl="0" indent="0" algn="ctr" defTabSz="914309" rtl="0" eaLnBrk="1" fontAlgn="auto" latinLnBrk="0" hangingPunct="1">
              <a:lnSpc>
                <a:spcPct val="90000"/>
              </a:lnSpc>
              <a:spcBef>
                <a:spcPct val="0"/>
              </a:spcBef>
              <a:spcAft>
                <a:spcPts val="0"/>
              </a:spcAft>
              <a:buClrTx/>
              <a:buSzTx/>
              <a:buFontTx/>
              <a:buNone/>
              <a:tabLst/>
              <a:defRPr sz="3200" b="1">
                <a:solidFill>
                  <a:srgbClr val="2F5597"/>
                </a:solidFill>
              </a:defRPr>
            </a:pPr>
            <a:r>
              <a:rPr kumimoji="0" lang="ar-SA" sz="2400" b="1" i="0" u="none" strike="noStrike" kern="1200" cap="all" spc="0" normalizeH="0" baseline="0" noProof="0" dirty="0">
                <a:ln>
                  <a:noFill/>
                </a:ln>
                <a:solidFill>
                  <a:srgbClr val="2F5597"/>
                </a:solidFill>
                <a:effectLst/>
                <a:uLnTx/>
                <a:uFillTx/>
                <a:latin typeface="Tw Cen MT" panose="020B0602020104020603"/>
                <a:ea typeface="+mn-ea"/>
                <a:cs typeface="+mn-cs"/>
              </a:rPr>
              <a:t>مقدمة مجموعة الكود الذكي</a:t>
            </a:r>
          </a:p>
        </p:txBody>
      </p:sp>
      <p:sp>
        <p:nvSpPr>
          <p:cNvPr id="3" name="TextBox 2">
            <a:extLst>
              <a:ext uri="{FF2B5EF4-FFF2-40B4-BE49-F238E27FC236}">
                <a16:creationId xmlns:a16="http://schemas.microsoft.com/office/drawing/2014/main" id="{8B84EB61-FC7B-63A2-0028-1712C52A8E41}"/>
              </a:ext>
            </a:extLst>
          </p:cNvPr>
          <p:cNvSpPr txBox="1"/>
          <p:nvPr/>
        </p:nvSpPr>
        <p:spPr>
          <a:xfrm>
            <a:off x="577516" y="1288857"/>
            <a:ext cx="11189636" cy="4683333"/>
          </a:xfrm>
          <a:prstGeom prst="rect">
            <a:avLst/>
          </a:prstGeom>
          <a:noFill/>
        </p:spPr>
        <p:txBody>
          <a:bodyPr wrap="square">
            <a:spAutoFit/>
          </a:bodyPr>
          <a:lstStyle/>
          <a:p>
            <a:pPr marL="0" marR="0" lvl="0" indent="0" algn="just" defTabSz="914400" rtl="1" eaLnBrk="1" fontAlgn="auto" latinLnBrk="0" hangingPunct="1">
              <a:lnSpc>
                <a:spcPct val="150000"/>
              </a:lnSpc>
              <a:spcBef>
                <a:spcPts val="0"/>
              </a:spcBef>
              <a:spcAft>
                <a:spcPts val="800"/>
              </a:spcAft>
              <a:buClrTx/>
              <a:buSzTx/>
              <a:buFontTx/>
              <a:buNone/>
              <a:tabLst/>
              <a:defRPr/>
            </a:pPr>
            <a:r>
              <a:rPr lang="ar-SA" sz="1400" b="1" dirty="0">
                <a:solidFill>
                  <a:srgbClr val="272829"/>
                </a:solidFill>
                <a:latin typeface="Calibri" panose="020F0502020204030204"/>
                <a:ea typeface="Calibri" panose="020F0502020204030204" pitchFamily="34" charset="0"/>
                <a:cs typeface="Arial" panose="020B0604020202020204" pitchFamily="34" charset="0"/>
              </a:rPr>
              <a:t>مجموعة الكود الذكي</a:t>
            </a:r>
            <a:r>
              <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 هي مجموعة شركات وطنية تأسست عام 2005 وتتخصص في تنمية الموارد البشرية، والاستعانة بالمصادر خارجية وحلول الموارد البشرية والإدارة المدامة، وإدارة المشاريع، وتشغيل مراكز التميز، وتوفير الحلول والخدمات في مجالات تكنولوجيا المعلومات، والأتمتة، وأنظمة المعلومات الجغرافية</a:t>
            </a:r>
            <a:r>
              <a:rPr lang="ar-SA" sz="1400" b="1" dirty="0">
                <a:solidFill>
                  <a:srgbClr val="272829"/>
                </a:solidFill>
                <a:latin typeface="Calibri" panose="020F0502020204030204"/>
                <a:ea typeface="Calibri" panose="020F0502020204030204" pitchFamily="34" charset="0"/>
                <a:cs typeface="Arial" panose="020B0604020202020204" pitchFamily="34" charset="0"/>
              </a:rPr>
              <a:t>، </a:t>
            </a:r>
            <a:r>
              <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ونظام إدارة معلومات المختبرات.</a:t>
            </a:r>
            <a:endParaRPr kumimoji="0" lang="en-US"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a:p>
            <a:pPr marL="0" marR="0" lvl="0" indent="0" algn="just" defTabSz="914400" rtl="1" eaLnBrk="1" fontAlgn="auto" latinLnBrk="0" hangingPunct="1">
              <a:lnSpc>
                <a:spcPct val="150000"/>
              </a:lnSpc>
              <a:spcBef>
                <a:spcPts val="0"/>
              </a:spcBef>
              <a:spcAft>
                <a:spcPts val="800"/>
              </a:spcAft>
              <a:buClrTx/>
              <a:buSzTx/>
              <a:buFontTx/>
              <a:buNone/>
              <a:tabLst/>
              <a:defRPr/>
            </a:pPr>
            <a:endPar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800"/>
              </a:spcAft>
              <a:buClrTx/>
              <a:buSzTx/>
              <a:buFontTx/>
              <a:buNone/>
              <a:tabLst/>
              <a:defRPr/>
            </a:pPr>
            <a:r>
              <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نعمل بجد كل يوم لجعل مجموعة شركات  الكود الذكي واحدة من أكثر مقدمي الحلول والخدمات احترامًا.</a:t>
            </a:r>
            <a:endParaRPr kumimoji="0" lang="en-US"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800"/>
              </a:spcAft>
              <a:buClrTx/>
              <a:buSzTx/>
              <a:buFontTx/>
              <a:buNone/>
              <a:tabLst/>
              <a:defRPr/>
            </a:pPr>
            <a:endPar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800"/>
              </a:spcAft>
              <a:buClrTx/>
              <a:buSzTx/>
              <a:buFontTx/>
              <a:buNone/>
              <a:tabLst/>
              <a:defRPr/>
            </a:pPr>
            <a:r>
              <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نحن حاصلون على شهادة </a:t>
            </a:r>
            <a:r>
              <a:rPr kumimoji="0" lang="en-US"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ISO9001 QCMS </a:t>
            </a:r>
            <a:r>
              <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 و</a:t>
            </a:r>
            <a:r>
              <a:rPr kumimoji="0" lang="en-US"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OHSMS</a:t>
            </a:r>
            <a:r>
              <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 </a:t>
            </a:r>
            <a:r>
              <a:rPr kumimoji="0" lang="en-US"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 </a:t>
            </a:r>
            <a:r>
              <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و</a:t>
            </a:r>
            <a:r>
              <a:rPr kumimoji="0" lang="en-US"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CSAMS</a:t>
            </a:r>
            <a:r>
              <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 </a:t>
            </a:r>
            <a:r>
              <a:rPr kumimoji="0" lang="en-US"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 </a:t>
            </a:r>
            <a:r>
              <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وجائزة التميز. نحن نعمل بجد لتحقيق المعايير الدولية في جميع الخدمات والحلول ونطبق خدمات تعتمد على إدارة الجودة الشاملة والتي تؤدي إلى جودة عالية داخل البيئة السعودية.</a:t>
            </a:r>
            <a:endParaRPr kumimoji="0" lang="en-US"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800"/>
              </a:spcAft>
              <a:buClrTx/>
              <a:buSzTx/>
              <a:buFontTx/>
              <a:buNone/>
              <a:tabLst/>
              <a:defRPr/>
            </a:pPr>
            <a:endPar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800"/>
              </a:spcAft>
              <a:buClrTx/>
              <a:buSzTx/>
              <a:buFontTx/>
              <a:buNone/>
              <a:tabLst/>
              <a:defRPr/>
            </a:pPr>
            <a:r>
              <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سيعمل مستشارونا ومهندسونا ذوو الخبرة معك لفهم احتياجات عملك وتوفير التكنولوجيا والحلول التي توفر أقصى قيمة لاستثمارك. عملياتنا مرنة للغاية وآمنة بفضل خبرتنا، من كيفية استخدامنا للتكنولوجيا، إلى كيفية تشغيلنا للمشاركة.</a:t>
            </a:r>
            <a:endParaRPr kumimoji="0" lang="en-US"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800"/>
              </a:spcAft>
              <a:buClrTx/>
              <a:buSzTx/>
              <a:buFontTx/>
              <a:buNone/>
              <a:tabLst/>
              <a:defRPr/>
            </a:pPr>
            <a:endParaRPr kumimoji="0" lang="en-US"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05413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8AA6C-3D24-DA24-60C0-2093D46D8DE5}"/>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41F6B661-D592-F380-0E73-E80FB15C2BDD}"/>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35147D72-AC18-8964-F244-2D61272B5F7E}"/>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B8BA4E63-F88F-4527-75C7-86A5E54FED8A}"/>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4688218-3535-C838-AF5B-E16299873D56}"/>
              </a:ext>
            </a:extLst>
          </p:cNvPr>
          <p:cNvSpPr txBox="1"/>
          <p:nvPr/>
        </p:nvSpPr>
        <p:spPr>
          <a:xfrm>
            <a:off x="3047144" y="289062"/>
            <a:ext cx="6097712" cy="424732"/>
          </a:xfrm>
          <a:prstGeom prst="rect">
            <a:avLst/>
          </a:prstGeom>
          <a:noFill/>
        </p:spPr>
        <p:txBody>
          <a:bodyPr wrap="square">
            <a:spAutoFit/>
          </a:bodyPr>
          <a:lstStyle/>
          <a:p>
            <a:pPr marL="0" marR="0" lvl="0" indent="0" algn="ctr" defTabSz="914309" rtl="0" eaLnBrk="1" fontAlgn="auto" latinLnBrk="0" hangingPunct="1">
              <a:lnSpc>
                <a:spcPct val="90000"/>
              </a:lnSpc>
              <a:spcBef>
                <a:spcPct val="0"/>
              </a:spcBef>
              <a:spcAft>
                <a:spcPts val="0"/>
              </a:spcAft>
              <a:buClrTx/>
              <a:buSzTx/>
              <a:buFontTx/>
              <a:buNone/>
              <a:tabLst/>
              <a:defRPr sz="3200" b="1">
                <a:solidFill>
                  <a:srgbClr val="2F5597"/>
                </a:solidFill>
              </a:defRPr>
            </a:pPr>
            <a:r>
              <a:rPr kumimoji="0" lang="en-US" sz="2400" b="1" i="0" u="none" strike="noStrike" kern="1200" cap="all" spc="0" normalizeH="0" baseline="0" noProof="0" dirty="0">
                <a:ln>
                  <a:noFill/>
                </a:ln>
                <a:solidFill>
                  <a:srgbClr val="2F5597"/>
                </a:solidFill>
                <a:effectLst/>
                <a:uLnTx/>
                <a:uFillTx/>
                <a:latin typeface="Tw Cen MT" panose="020B0602020104020603"/>
                <a:ea typeface="+mn-ea"/>
                <a:cs typeface="+mn-cs"/>
              </a:rPr>
              <a:t>Introduction to Smart Code Groupe</a:t>
            </a:r>
            <a:endParaRPr kumimoji="0" lang="ar-SA" sz="2400" b="1" i="0" u="none" strike="noStrike" kern="1200" cap="all" spc="0" normalizeH="0" baseline="0" noProof="0" dirty="0">
              <a:ln>
                <a:noFill/>
              </a:ln>
              <a:solidFill>
                <a:srgbClr val="2F5597"/>
              </a:solidFill>
              <a:effectLst/>
              <a:uLnTx/>
              <a:uFillTx/>
              <a:latin typeface="Tw Cen MT" panose="020B0602020104020603"/>
              <a:ea typeface="+mn-ea"/>
              <a:cs typeface="+mn-cs"/>
            </a:endParaRPr>
          </a:p>
        </p:txBody>
      </p:sp>
      <p:sp>
        <p:nvSpPr>
          <p:cNvPr id="3" name="TextBox 2">
            <a:extLst>
              <a:ext uri="{FF2B5EF4-FFF2-40B4-BE49-F238E27FC236}">
                <a16:creationId xmlns:a16="http://schemas.microsoft.com/office/drawing/2014/main" id="{B6CB4753-3984-656E-F52B-F93CBD9A92F8}"/>
              </a:ext>
            </a:extLst>
          </p:cNvPr>
          <p:cNvSpPr txBox="1"/>
          <p:nvPr/>
        </p:nvSpPr>
        <p:spPr>
          <a:xfrm>
            <a:off x="577516" y="1288857"/>
            <a:ext cx="11189636" cy="4903907"/>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Smart Code Group is a national group of companies founded in 2005 specializes in human resources development, outsourcing, human resources solutions, managed services, project management, operating centres of excellence, and providing solutions and services in the fields of information technology, automation and control, geographic information systems, and laboratory information management system. </a:t>
            </a:r>
          </a:p>
          <a:p>
            <a:pPr marL="0" marR="0" lvl="0" indent="0" defTabSz="914400" eaLnBrk="1" fontAlgn="auto" latinLnBrk="0" hangingPunct="1">
              <a:lnSpc>
                <a:spcPct val="150000"/>
              </a:lnSpc>
              <a:spcBef>
                <a:spcPts val="0"/>
              </a:spcBef>
              <a:spcAft>
                <a:spcPts val="800"/>
              </a:spcAft>
              <a:buClrTx/>
              <a:buSzTx/>
              <a:buFontTx/>
              <a:buNone/>
              <a:tabLst/>
              <a:defRPr/>
            </a:pPr>
            <a:endParaRPr kumimoji="0" lang="en-GB"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a:p>
            <a:pPr marL="0" marR="0" lvl="0" indent="0" defTabSz="914400" eaLnBrk="1" fontAlgn="auto" latinLnBrk="0" hangingPunct="1">
              <a:lnSpc>
                <a:spcPct val="150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We work hard every day to make Smart Code Group one of the most respected providers of solutions and services.</a:t>
            </a:r>
          </a:p>
          <a:p>
            <a:pPr marL="0" marR="0" lvl="0" indent="0" defTabSz="914400" eaLnBrk="1" fontAlgn="auto" latinLnBrk="0" hangingPunct="1">
              <a:lnSpc>
                <a:spcPct val="150000"/>
              </a:lnSpc>
              <a:spcBef>
                <a:spcPts val="0"/>
              </a:spcBef>
              <a:spcAft>
                <a:spcPts val="800"/>
              </a:spcAft>
              <a:buClrTx/>
              <a:buSzTx/>
              <a:buFontTx/>
              <a:buNone/>
              <a:tabLst/>
              <a:defRPr/>
            </a:pPr>
            <a:endParaRPr kumimoji="0" lang="en-US"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a:p>
            <a:pPr marL="0" marR="0" lvl="0" indent="0" defTabSz="914400" eaLnBrk="1" fontAlgn="auto" latinLnBrk="0" hangingPunct="1">
              <a:lnSpc>
                <a:spcPct val="150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We are ISO9001 QCMS, OHSMS, CSAMS and Award of Excellence certified. We work hard to achieve international standards in all services and solutions and apply services based on comprehensive quality management that lead to high quality within the Saudi environment.</a:t>
            </a:r>
          </a:p>
          <a:p>
            <a:pPr marL="0" marR="0" lvl="0" indent="0" defTabSz="914400" eaLnBrk="1" fontAlgn="auto" latinLnBrk="0" hangingPunct="1">
              <a:lnSpc>
                <a:spcPct val="150000"/>
              </a:lnSpc>
              <a:spcBef>
                <a:spcPts val="0"/>
              </a:spcBef>
              <a:spcAft>
                <a:spcPts val="800"/>
              </a:spcAft>
              <a:buClrTx/>
              <a:buSzTx/>
              <a:buFontTx/>
              <a:buNone/>
              <a:tabLst/>
              <a:defRPr/>
            </a:pPr>
            <a:endParaRPr kumimoji="0" lang="ar-SA"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a:p>
            <a:pPr marL="0" marR="0" lvl="0" indent="0" defTabSz="914400" eaLnBrk="1" fontAlgn="auto" latinLnBrk="0" hangingPunct="1">
              <a:lnSpc>
                <a:spcPct val="150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rPr>
              <a:t>Our experienced consultants and engineers will work with you to understand your business needs and provide technology and solutions that provide maximum value for your investment. Our operations are extremely flexible and secure thanks to our expertise, from how we use technology, to how we operate engagement.</a:t>
            </a:r>
            <a:endParaRPr kumimoji="0" lang="en-US" sz="1400" b="1"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a:p>
            <a:pPr marL="0" marR="0" lvl="0" indent="0" algn="just" defTabSz="914400" rtl="1" eaLnBrk="1" fontAlgn="auto"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srgbClr val="272829"/>
              </a:solidFill>
              <a:effectLst/>
              <a:uLnTx/>
              <a:uFillTx/>
              <a:latin typeface="Calibri" panose="020F0502020204030204"/>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24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6D2ED-019D-660C-E9B7-90F2CB860427}"/>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6707553B-0E45-47CC-C7B5-A882EEB943F5}"/>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7E72BC10-5022-012F-E7E1-D4904326B800}"/>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A6035ECE-875C-AF29-B567-52ACBE741BCD}"/>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E475F75-6C1E-5850-850C-CF82CB4F5662}"/>
              </a:ext>
            </a:extLst>
          </p:cNvPr>
          <p:cNvSpPr txBox="1"/>
          <p:nvPr/>
        </p:nvSpPr>
        <p:spPr>
          <a:xfrm>
            <a:off x="1500028" y="270460"/>
            <a:ext cx="8443205" cy="424732"/>
          </a:xfrm>
          <a:prstGeom prst="rect">
            <a:avLst/>
          </a:prstGeom>
          <a:noFill/>
        </p:spPr>
        <p:txBody>
          <a:bodyPr wrap="square">
            <a:spAutoFit/>
          </a:bodyPr>
          <a:lstStyle/>
          <a:p>
            <a:pPr marL="0" marR="0" lvl="0" indent="0" algn="ctr" defTabSz="914309" rtl="0" eaLnBrk="1" fontAlgn="auto" latinLnBrk="0" hangingPunct="1">
              <a:lnSpc>
                <a:spcPct val="90000"/>
              </a:lnSpc>
              <a:spcBef>
                <a:spcPct val="0"/>
              </a:spcBef>
              <a:spcAft>
                <a:spcPts val="0"/>
              </a:spcAft>
              <a:buClrTx/>
              <a:buSzTx/>
              <a:buFontTx/>
              <a:buNone/>
              <a:tabLst/>
              <a:defRPr sz="3200" b="1">
                <a:solidFill>
                  <a:srgbClr val="2F5597"/>
                </a:solidFill>
              </a:defRPr>
            </a:pPr>
            <a:r>
              <a:rPr kumimoji="0" lang="ar-SA" sz="2400" b="1" i="0" u="none" strike="noStrike" kern="1200" cap="all" spc="0" normalizeH="0" baseline="0" noProof="0" dirty="0">
                <a:ln>
                  <a:noFill/>
                </a:ln>
                <a:solidFill>
                  <a:srgbClr val="2F5597"/>
                </a:solidFill>
                <a:effectLst/>
                <a:uLnTx/>
                <a:uFillTx/>
                <a:latin typeface="Tw Cen MT" panose="020B0602020104020603"/>
                <a:ea typeface="+mn-ea"/>
                <a:cs typeface="+mn-cs"/>
              </a:rPr>
              <a:t>مقدمة لإدارة الاستعانة بالمصادر الخارجية وحلول الموارد البشرية</a:t>
            </a:r>
            <a:r>
              <a:rPr lang="ar-SA" sz="2400" b="1" cap="all" dirty="0">
                <a:solidFill>
                  <a:srgbClr val="2F5597"/>
                </a:solidFill>
                <a:latin typeface="Tw Cen MT" panose="020B0602020104020603"/>
              </a:rPr>
              <a:t> والإدارة المدامة</a:t>
            </a:r>
            <a:endParaRPr kumimoji="0" lang="en-GB" sz="2400" b="1" i="0" u="none" strike="noStrike" kern="1200" cap="all" spc="0" normalizeH="0" baseline="0" noProof="0" dirty="0">
              <a:ln>
                <a:noFill/>
              </a:ln>
              <a:solidFill>
                <a:srgbClr val="2F5597"/>
              </a:solidFill>
              <a:effectLst/>
              <a:uLnTx/>
              <a:uFillTx/>
              <a:latin typeface="Tw Cen MT" panose="020B0602020104020603"/>
              <a:ea typeface="+mn-ea"/>
              <a:cs typeface="+mn-cs"/>
            </a:endParaRPr>
          </a:p>
        </p:txBody>
      </p:sp>
      <p:sp>
        <p:nvSpPr>
          <p:cNvPr id="3" name="TextBox 2">
            <a:extLst>
              <a:ext uri="{FF2B5EF4-FFF2-40B4-BE49-F238E27FC236}">
                <a16:creationId xmlns:a16="http://schemas.microsoft.com/office/drawing/2014/main" id="{B8B6CC2E-E398-2FA6-8556-B152FB4277DF}"/>
              </a:ext>
            </a:extLst>
          </p:cNvPr>
          <p:cNvSpPr txBox="1"/>
          <p:nvPr/>
        </p:nvSpPr>
        <p:spPr>
          <a:xfrm>
            <a:off x="336883" y="1158011"/>
            <a:ext cx="10597415" cy="4315092"/>
          </a:xfrm>
          <a:prstGeom prst="rect">
            <a:avLst/>
          </a:prstGeom>
          <a:noFill/>
        </p:spPr>
        <p:txBody>
          <a:bodyPr wrap="square">
            <a:spAutoFit/>
          </a:bodyPr>
          <a:lstStyle/>
          <a:p>
            <a:pPr algn="just" rtl="1"/>
            <a:r>
              <a:rPr lang="ar-SA" sz="1600" b="1" dirty="0">
                <a:solidFill>
                  <a:schemeClr val="tx2"/>
                </a:solidFill>
              </a:rPr>
              <a:t>مقدمة:</a:t>
            </a:r>
          </a:p>
          <a:p>
            <a:pPr algn="just" rtl="1">
              <a:lnSpc>
                <a:spcPct val="150000"/>
              </a:lnSpc>
            </a:pPr>
            <a:r>
              <a:rPr lang="ar-SA" sz="1400" dirty="0">
                <a:solidFill>
                  <a:schemeClr val="tx2"/>
                </a:solidFill>
              </a:rPr>
              <a:t>تتمتع مجموعة الكود الذكي بالخبرة العريقة المتعلقة بتأسيس وتشغيل أعمال  المصادر الخارجية ومنذ فترة تزيد عن 15 عام ومع العديد من الجهات الحكومية والخاصة، نعمل بشكل دائم على أن نوفر لعملائنا القيمة المضافة لضمان تقديم الخدمة بسلاسة وبشكل يتلاءم مع أهداف وتطلعات عملائنا من الخدمة ومما يساعد على تحقيق النتائج المنشودة، كما تقدم المجموعة الخدمات المدامة لإدارة وتشغيل خدمات عملائنا في العديد من المجالات مثل إدارة مكاتب إدارة المشاريع وخدمات العملاء وخدمات تشغيل مراكز العمليات</a:t>
            </a:r>
            <a:r>
              <a:rPr lang="en-US" sz="1400" dirty="0">
                <a:solidFill>
                  <a:schemeClr val="tx2"/>
                </a:solidFill>
              </a:rPr>
              <a:t> </a:t>
            </a:r>
            <a:r>
              <a:rPr lang="ar-SA" sz="1400" dirty="0">
                <a:solidFill>
                  <a:schemeClr val="tx2"/>
                </a:solidFill>
              </a:rPr>
              <a:t> والتحكم وغيرها.</a:t>
            </a:r>
          </a:p>
          <a:p>
            <a:pPr algn="just" rtl="1">
              <a:lnSpc>
                <a:spcPct val="150000"/>
              </a:lnSpc>
            </a:pPr>
            <a:endParaRPr lang="ar-SA" sz="1400" dirty="0">
              <a:solidFill>
                <a:schemeClr val="tx2"/>
              </a:solidFill>
            </a:endParaRPr>
          </a:p>
          <a:p>
            <a:pPr algn="just" rtl="1">
              <a:lnSpc>
                <a:spcPct val="150000"/>
              </a:lnSpc>
            </a:pPr>
            <a:r>
              <a:rPr lang="ar-SA" sz="1400" dirty="0">
                <a:solidFill>
                  <a:schemeClr val="tx2"/>
                </a:solidFill>
              </a:rPr>
              <a:t>ينصب تركيزنا على مساعدة عملائنا ومجتمعاتنا على تحقيق المزيد من التقدم في ظل التغيرات السريعة في سوق العمل ومتطلباته التي فرضتها رؤية 2030 والاحتياجات سوق العمل للكفاءات والتميز بالأعمال في تقديم الخدمة. </a:t>
            </a:r>
          </a:p>
          <a:p>
            <a:pPr algn="just" rtl="1">
              <a:lnSpc>
                <a:spcPct val="150000"/>
              </a:lnSpc>
            </a:pPr>
            <a:endParaRPr lang="ar-SA" sz="1400" dirty="0">
              <a:solidFill>
                <a:schemeClr val="tx2"/>
              </a:solidFill>
            </a:endParaRPr>
          </a:p>
          <a:p>
            <a:pPr algn="just" rtl="1">
              <a:lnSpc>
                <a:spcPct val="150000"/>
              </a:lnSpc>
            </a:pPr>
            <a:r>
              <a:rPr lang="ar-SA" sz="1400" dirty="0">
                <a:solidFill>
                  <a:schemeClr val="tx2"/>
                </a:solidFill>
              </a:rPr>
              <a:t>نحن نستخدم قدراتنا المحلية والعالمية والخبرة الرقمية وما لدينا من سابق خبرة في هذا المجال وما لدينا من البيانات والمعلومات</a:t>
            </a:r>
            <a:r>
              <a:rPr lang="en-US" sz="1400" dirty="0">
                <a:solidFill>
                  <a:schemeClr val="tx2"/>
                </a:solidFill>
              </a:rPr>
              <a:t> </a:t>
            </a:r>
            <a:r>
              <a:rPr lang="ar-SA" sz="1400" dirty="0">
                <a:solidFill>
                  <a:schemeClr val="tx2"/>
                </a:solidFill>
              </a:rPr>
              <a:t>عن متطلبات سوق العمل من احتياجات وخبرات  للمساعدة في دفع الحلول المبتكرة وتقديم الخدمة المميزة والكوادر المؤهلة والمدربة لعملائنا.</a:t>
            </a:r>
          </a:p>
          <a:p>
            <a:pPr algn="just" rtl="1"/>
            <a:endParaRPr lang="ar-SA" sz="1400" dirty="0">
              <a:solidFill>
                <a:schemeClr val="tx2"/>
              </a:solidFill>
            </a:endParaRPr>
          </a:p>
          <a:p>
            <a:pPr algn="just" rtl="1"/>
            <a:r>
              <a:rPr lang="ar-SA" sz="1600" b="1" dirty="0">
                <a:solidFill>
                  <a:schemeClr val="tx2"/>
                </a:solidFill>
              </a:rPr>
              <a:t>رؤيتنا:</a:t>
            </a:r>
          </a:p>
          <a:p>
            <a:pPr algn="just" rtl="1">
              <a:lnSpc>
                <a:spcPct val="150000"/>
              </a:lnSpc>
            </a:pPr>
            <a:r>
              <a:rPr lang="ar-SA" sz="1400" dirty="0">
                <a:solidFill>
                  <a:schemeClr val="tx2"/>
                </a:solidFill>
              </a:rPr>
              <a:t>ان نصبح المنظومة الرائدة في مجال الموارد البشرية وخدمات التوظيف والخدمات المدارة في المملكة العربية السعودية على أساس أعلى المعايير الدولية وتقديم الخدمات التي تفوق مستوى توقعات العملاء.</a:t>
            </a:r>
          </a:p>
        </p:txBody>
      </p:sp>
    </p:spTree>
    <p:extLst>
      <p:ext uri="{BB962C8B-B14F-4D97-AF65-F5344CB8AC3E}">
        <p14:creationId xmlns:p14="http://schemas.microsoft.com/office/powerpoint/2010/main" val="2527709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2E77B-90F7-153D-BD7C-C023815EA008}"/>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4A1FE1BB-203F-A8CA-0C71-D98E4A868C67}"/>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3A0240DF-A2C7-8552-7AA5-C81A0C91D229}"/>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1F464F60-AA70-0DA4-EE3C-2B0EDE38436E}"/>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785E830-4BAC-3AD2-F6C5-B6F186B82938}"/>
              </a:ext>
            </a:extLst>
          </p:cNvPr>
          <p:cNvSpPr txBox="1"/>
          <p:nvPr/>
        </p:nvSpPr>
        <p:spPr>
          <a:xfrm>
            <a:off x="336882" y="195342"/>
            <a:ext cx="10597415" cy="424732"/>
          </a:xfrm>
          <a:prstGeom prst="rect">
            <a:avLst/>
          </a:prstGeom>
          <a:noFill/>
        </p:spPr>
        <p:txBody>
          <a:bodyPr wrap="square">
            <a:spAutoFit/>
          </a:bodyPr>
          <a:lstStyle/>
          <a:p>
            <a:pPr marL="0" marR="0" lvl="0" indent="0" algn="ctr" defTabSz="914309" rtl="0" eaLnBrk="1" fontAlgn="auto" latinLnBrk="0" hangingPunct="1">
              <a:lnSpc>
                <a:spcPct val="90000"/>
              </a:lnSpc>
              <a:spcBef>
                <a:spcPct val="0"/>
              </a:spcBef>
              <a:spcAft>
                <a:spcPts val="0"/>
              </a:spcAft>
              <a:buClrTx/>
              <a:buSzTx/>
              <a:buFontTx/>
              <a:buNone/>
              <a:tabLst/>
              <a:defRPr sz="3200" b="1">
                <a:solidFill>
                  <a:srgbClr val="2F5597"/>
                </a:solidFill>
              </a:defRPr>
            </a:pPr>
            <a:r>
              <a:rPr kumimoji="0" lang="en-GB" sz="2400" b="1" i="0" u="none" strike="noStrike" kern="1200" cap="all" spc="0" normalizeH="0" baseline="0" noProof="0" dirty="0">
                <a:ln>
                  <a:noFill/>
                </a:ln>
                <a:solidFill>
                  <a:srgbClr val="2F5597"/>
                </a:solidFill>
                <a:effectLst/>
                <a:uLnTx/>
                <a:uFillTx/>
                <a:latin typeface="Tw Cen MT" panose="020B0602020104020603"/>
                <a:ea typeface="+mn-ea"/>
                <a:cs typeface="+mn-cs"/>
              </a:rPr>
              <a:t>Introduction to outsourcing</a:t>
            </a:r>
            <a:r>
              <a:rPr lang="en-US" sz="2400" b="1" cap="all" dirty="0">
                <a:solidFill>
                  <a:srgbClr val="2F5597"/>
                </a:solidFill>
                <a:latin typeface="Tw Cen MT" panose="020B0602020104020603"/>
              </a:rPr>
              <a:t>, </a:t>
            </a:r>
            <a:r>
              <a:rPr kumimoji="0" lang="en-GB" sz="2400" b="1" i="0" u="none" strike="noStrike" kern="1200" cap="all" spc="0" normalizeH="0" baseline="0" noProof="0" dirty="0">
                <a:ln>
                  <a:noFill/>
                </a:ln>
                <a:solidFill>
                  <a:srgbClr val="2F5597"/>
                </a:solidFill>
                <a:effectLst/>
                <a:uLnTx/>
                <a:uFillTx/>
                <a:latin typeface="Tw Cen MT" panose="020B0602020104020603"/>
                <a:ea typeface="+mn-ea"/>
                <a:cs typeface="+mn-cs"/>
              </a:rPr>
              <a:t>HR solutions and Managed Services</a:t>
            </a:r>
          </a:p>
        </p:txBody>
      </p:sp>
      <p:sp>
        <p:nvSpPr>
          <p:cNvPr id="3" name="TextBox 2">
            <a:extLst>
              <a:ext uri="{FF2B5EF4-FFF2-40B4-BE49-F238E27FC236}">
                <a16:creationId xmlns:a16="http://schemas.microsoft.com/office/drawing/2014/main" id="{B23A8580-0B7E-9952-C0F4-3A416EB66323}"/>
              </a:ext>
            </a:extLst>
          </p:cNvPr>
          <p:cNvSpPr txBox="1"/>
          <p:nvPr/>
        </p:nvSpPr>
        <p:spPr>
          <a:xfrm>
            <a:off x="415741" y="938014"/>
            <a:ext cx="10597415" cy="5724644"/>
          </a:xfrm>
          <a:prstGeom prst="rect">
            <a:avLst/>
          </a:prstGeom>
          <a:noFill/>
        </p:spPr>
        <p:txBody>
          <a:bodyPr wrap="square">
            <a:spAutoFit/>
          </a:bodyPr>
          <a:lstStyle/>
          <a:p>
            <a:r>
              <a:rPr lang="en-US" sz="1600" b="1" dirty="0">
                <a:solidFill>
                  <a:schemeClr val="tx2"/>
                </a:solidFill>
              </a:rPr>
              <a:t>Introduction:</a:t>
            </a:r>
            <a:endParaRPr lang="ar-SA" sz="1600" b="1" dirty="0">
              <a:solidFill>
                <a:schemeClr val="tx2"/>
              </a:solidFill>
            </a:endParaRPr>
          </a:p>
          <a:p>
            <a:pPr algn="just">
              <a:lnSpc>
                <a:spcPct val="150000"/>
              </a:lnSpc>
            </a:pPr>
            <a:r>
              <a:rPr lang="en-GB" sz="1400" dirty="0">
                <a:solidFill>
                  <a:schemeClr val="tx2"/>
                </a:solidFill>
              </a:rPr>
              <a:t>Smart Code Group has long-standing experience </a:t>
            </a:r>
            <a:r>
              <a:rPr lang="en-US" sz="1400" dirty="0">
                <a:solidFill>
                  <a:schemeClr val="tx2"/>
                </a:solidFill>
              </a:rPr>
              <a:t>on</a:t>
            </a:r>
            <a:r>
              <a:rPr lang="en-GB" sz="1400" dirty="0">
                <a:solidFill>
                  <a:schemeClr val="tx2"/>
                </a:solidFill>
              </a:rPr>
              <a:t> establishing and operating outsourcing services for a period of more than 15 years, and with many government and private agencies, we are constantly working to provide our customers with added value to ensure that</a:t>
            </a:r>
            <a:r>
              <a:rPr lang="en-US" sz="1400" dirty="0">
                <a:solidFill>
                  <a:schemeClr val="tx2"/>
                </a:solidFill>
              </a:rPr>
              <a:t>we deliver the services </a:t>
            </a:r>
            <a:r>
              <a:rPr lang="en-GB" sz="1400" dirty="0">
                <a:solidFill>
                  <a:schemeClr val="tx2"/>
                </a:solidFill>
              </a:rPr>
              <a:t>smoothly in a way that is consistent with the goals and aspirations of our customers and achieve the desired outcomes, the group also provides managed services for the management and operation of our customers services in many fields, such as managing project management offices, customer services, operating </a:t>
            </a:r>
            <a:r>
              <a:rPr lang="en-US" sz="1400" dirty="0">
                <a:solidFill>
                  <a:schemeClr val="tx2"/>
                </a:solidFill>
              </a:rPr>
              <a:t> OCC centers (Operation control and command)</a:t>
            </a:r>
            <a:r>
              <a:rPr lang="en-GB" sz="1400" dirty="0">
                <a:solidFill>
                  <a:schemeClr val="tx2"/>
                </a:solidFill>
              </a:rPr>
              <a:t>, and others.</a:t>
            </a:r>
          </a:p>
          <a:p>
            <a:pPr algn="just">
              <a:lnSpc>
                <a:spcPct val="150000"/>
              </a:lnSpc>
            </a:pPr>
            <a:endParaRPr lang="ar-SA" sz="1400" dirty="0">
              <a:solidFill>
                <a:schemeClr val="tx2"/>
              </a:solidFill>
            </a:endParaRPr>
          </a:p>
          <a:p>
            <a:pPr algn="just">
              <a:lnSpc>
                <a:spcPct val="150000"/>
              </a:lnSpc>
            </a:pPr>
            <a:r>
              <a:rPr lang="en-US" sz="1400" dirty="0">
                <a:solidFill>
                  <a:schemeClr val="tx2"/>
                </a:solidFill>
              </a:rPr>
              <a:t>We</a:t>
            </a:r>
            <a:r>
              <a:rPr lang="en-GB" sz="1400" dirty="0">
                <a:solidFill>
                  <a:schemeClr val="tx2"/>
                </a:solidFill>
              </a:rPr>
              <a:t> focus on helping our clients and communities to achieve progress considering the challenges of rapid changes in the labour market and its requirements imposed by Vision 2030 </a:t>
            </a:r>
            <a:r>
              <a:rPr lang="en-US" sz="1400" dirty="0">
                <a:solidFill>
                  <a:schemeClr val="tx2"/>
                </a:solidFill>
              </a:rPr>
              <a:t>increasing</a:t>
            </a:r>
            <a:r>
              <a:rPr lang="en-GB" sz="1400" dirty="0">
                <a:solidFill>
                  <a:schemeClr val="tx2"/>
                </a:solidFill>
              </a:rPr>
              <a:t> labour market’s needs for competencies and business excellence</a:t>
            </a:r>
            <a:r>
              <a:rPr lang="ar-SA" sz="1400" dirty="0">
                <a:solidFill>
                  <a:schemeClr val="tx2"/>
                </a:solidFill>
              </a:rPr>
              <a:t> </a:t>
            </a:r>
            <a:r>
              <a:rPr lang="en-US" sz="1400" dirty="0">
                <a:solidFill>
                  <a:schemeClr val="tx2"/>
                </a:solidFill>
              </a:rPr>
              <a:t> in services provision</a:t>
            </a:r>
            <a:r>
              <a:rPr lang="en-GB" sz="1400" dirty="0">
                <a:solidFill>
                  <a:schemeClr val="tx2"/>
                </a:solidFill>
              </a:rPr>
              <a:t>.</a:t>
            </a:r>
            <a:endParaRPr lang="en-US" sz="1400" dirty="0">
              <a:solidFill>
                <a:schemeClr val="tx2"/>
              </a:solidFill>
            </a:endParaRPr>
          </a:p>
          <a:p>
            <a:pPr algn="just">
              <a:lnSpc>
                <a:spcPct val="150000"/>
              </a:lnSpc>
            </a:pPr>
            <a:endParaRPr lang="ar-SA" sz="1400" dirty="0">
              <a:solidFill>
                <a:schemeClr val="tx2"/>
              </a:solidFill>
            </a:endParaRPr>
          </a:p>
          <a:p>
            <a:pPr algn="just">
              <a:lnSpc>
                <a:spcPct val="150000"/>
              </a:lnSpc>
            </a:pPr>
            <a:r>
              <a:rPr lang="en-GB" sz="1400" dirty="0">
                <a:solidFill>
                  <a:schemeClr val="tx2"/>
                </a:solidFill>
              </a:rPr>
              <a:t>We use our local and global capabilities, digital experience, our previous experience, and the data and information we have about the labour market’s needs and </a:t>
            </a:r>
            <a:r>
              <a:rPr lang="en-US" sz="1400" dirty="0">
                <a:solidFill>
                  <a:schemeClr val="tx2"/>
                </a:solidFill>
              </a:rPr>
              <a:t> and required </a:t>
            </a:r>
            <a:r>
              <a:rPr lang="en-GB" sz="1400" dirty="0">
                <a:solidFill>
                  <a:schemeClr val="tx2"/>
                </a:solidFill>
              </a:rPr>
              <a:t>expertise to help drive innovative solutions and provide distinguished service and qualified and trained personnels to our clients.</a:t>
            </a:r>
          </a:p>
          <a:p>
            <a:pPr algn="just">
              <a:lnSpc>
                <a:spcPct val="150000"/>
              </a:lnSpc>
            </a:pPr>
            <a:endParaRPr lang="ar-SA" sz="1400" dirty="0">
              <a:solidFill>
                <a:schemeClr val="tx2"/>
              </a:solidFill>
            </a:endParaRPr>
          </a:p>
          <a:p>
            <a:pPr rtl="1">
              <a:lnSpc>
                <a:spcPct val="150000"/>
              </a:lnSpc>
            </a:pPr>
            <a:r>
              <a:rPr lang="en-GB" sz="1400" b="1" dirty="0">
                <a:solidFill>
                  <a:schemeClr val="tx2"/>
                </a:solidFill>
              </a:rPr>
              <a:t>Our Vision:</a:t>
            </a:r>
          </a:p>
          <a:p>
            <a:pPr rtl="1">
              <a:lnSpc>
                <a:spcPct val="150000"/>
              </a:lnSpc>
            </a:pPr>
            <a:r>
              <a:rPr lang="en-GB" sz="1400" dirty="0">
                <a:solidFill>
                  <a:schemeClr val="tx2"/>
                </a:solidFill>
              </a:rPr>
              <a:t>To become the leading company in the field of human resources, recruitment services and managed services in the Kingdom of Saudi Arabia based on the highest international standards and </a:t>
            </a:r>
            <a:r>
              <a:rPr lang="en-US" sz="1400" dirty="0">
                <a:solidFill>
                  <a:schemeClr val="tx2"/>
                </a:solidFill>
              </a:rPr>
              <a:t>deliver </a:t>
            </a:r>
            <a:r>
              <a:rPr lang="en-GB" sz="1400" dirty="0">
                <a:solidFill>
                  <a:schemeClr val="tx2"/>
                </a:solidFill>
              </a:rPr>
              <a:t>services that exceed the level of customer expectations.</a:t>
            </a:r>
            <a:endParaRPr lang="ar-SA" sz="1400" dirty="0">
              <a:solidFill>
                <a:schemeClr val="tx2"/>
              </a:solidFill>
            </a:endParaRPr>
          </a:p>
          <a:p>
            <a:pPr algn="just" rtl="1"/>
            <a:endParaRPr lang="ar-SA" sz="1400" dirty="0">
              <a:solidFill>
                <a:schemeClr val="tx2"/>
              </a:solidFill>
            </a:endParaRPr>
          </a:p>
        </p:txBody>
      </p:sp>
    </p:spTree>
    <p:extLst>
      <p:ext uri="{BB962C8B-B14F-4D97-AF65-F5344CB8AC3E}">
        <p14:creationId xmlns:p14="http://schemas.microsoft.com/office/powerpoint/2010/main" val="343640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8587C-663A-39EF-C8D0-CE5373F2F8AA}"/>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A58F2C8D-E78B-55B6-B56D-968DBB5C1307}"/>
              </a:ext>
            </a:extLst>
          </p:cNvPr>
          <p:cNvPicPr/>
          <p:nvPr/>
        </p:nvPicPr>
        <p:blipFill>
          <a:blip r:embed="rId2" cstate="print"/>
          <a:stretch>
            <a:fillRect/>
          </a:stretch>
        </p:blipFill>
        <p:spPr>
          <a:xfrm>
            <a:off x="14294" y="4683061"/>
            <a:ext cx="3340944" cy="2096787"/>
          </a:xfrm>
          <a:prstGeom prst="rect">
            <a:avLst/>
          </a:prstGeom>
        </p:spPr>
      </p:pic>
      <p:pic>
        <p:nvPicPr>
          <p:cNvPr id="6" name="object 2">
            <a:extLst>
              <a:ext uri="{FF2B5EF4-FFF2-40B4-BE49-F238E27FC236}">
                <a16:creationId xmlns:a16="http://schemas.microsoft.com/office/drawing/2014/main" id="{B88E0D35-E6D1-386E-8702-9066328486E1}"/>
              </a:ext>
            </a:extLst>
          </p:cNvPr>
          <p:cNvPicPr/>
          <p:nvPr/>
        </p:nvPicPr>
        <p:blipFill>
          <a:blip r:embed="rId2" cstate="print"/>
          <a:stretch>
            <a:fillRect/>
          </a:stretch>
        </p:blipFill>
        <p:spPr>
          <a:xfrm>
            <a:off x="14294" y="4683061"/>
            <a:ext cx="3340944" cy="2096787"/>
          </a:xfrm>
          <a:prstGeom prst="rect">
            <a:avLst/>
          </a:prstGeom>
        </p:spPr>
      </p:pic>
      <p:sp>
        <p:nvSpPr>
          <p:cNvPr id="8" name="object 21">
            <a:extLst>
              <a:ext uri="{FF2B5EF4-FFF2-40B4-BE49-F238E27FC236}">
                <a16:creationId xmlns:a16="http://schemas.microsoft.com/office/drawing/2014/main" id="{4D6A9A94-F5EC-14B7-23EF-19D4E204718E}"/>
              </a:ext>
            </a:extLst>
          </p:cNvPr>
          <p:cNvSpPr/>
          <p:nvPr/>
        </p:nvSpPr>
        <p:spPr>
          <a:xfrm>
            <a:off x="0" y="5334204"/>
            <a:ext cx="831482" cy="1513251"/>
          </a:xfrm>
          <a:custGeom>
            <a:avLst/>
            <a:gdLst/>
            <a:ahLst/>
            <a:cxnLst/>
            <a:rect l="l" t="t" r="r" b="b"/>
            <a:pathLst>
              <a:path w="916940" h="1668779">
                <a:moveTo>
                  <a:pt x="481292" y="1668686"/>
                </a:moveTo>
                <a:lnTo>
                  <a:pt x="481187" y="1639630"/>
                </a:lnTo>
                <a:lnTo>
                  <a:pt x="480996" y="1587367"/>
                </a:lnTo>
                <a:lnTo>
                  <a:pt x="480821" y="1535278"/>
                </a:lnTo>
                <a:lnTo>
                  <a:pt x="480676" y="1483345"/>
                </a:lnTo>
                <a:lnTo>
                  <a:pt x="480576" y="1431555"/>
                </a:lnTo>
                <a:lnTo>
                  <a:pt x="480537" y="1379891"/>
                </a:lnTo>
                <a:lnTo>
                  <a:pt x="480574" y="1328339"/>
                </a:lnTo>
                <a:lnTo>
                  <a:pt x="480703" y="1276882"/>
                </a:lnTo>
                <a:lnTo>
                  <a:pt x="480938" y="1225506"/>
                </a:lnTo>
                <a:lnTo>
                  <a:pt x="481295" y="1174195"/>
                </a:lnTo>
                <a:lnTo>
                  <a:pt x="481789" y="1122934"/>
                </a:lnTo>
                <a:lnTo>
                  <a:pt x="482435" y="1071706"/>
                </a:lnTo>
                <a:lnTo>
                  <a:pt x="483250" y="1020498"/>
                </a:lnTo>
                <a:lnTo>
                  <a:pt x="481749" y="967277"/>
                </a:lnTo>
                <a:lnTo>
                  <a:pt x="475212" y="917661"/>
                </a:lnTo>
                <a:lnTo>
                  <a:pt x="463502" y="871516"/>
                </a:lnTo>
                <a:lnTo>
                  <a:pt x="446487" y="828710"/>
                </a:lnTo>
                <a:lnTo>
                  <a:pt x="424031" y="789109"/>
                </a:lnTo>
                <a:lnTo>
                  <a:pt x="396000" y="752581"/>
                </a:lnTo>
                <a:lnTo>
                  <a:pt x="362260" y="718991"/>
                </a:lnTo>
                <a:lnTo>
                  <a:pt x="322677" y="688208"/>
                </a:lnTo>
                <a:lnTo>
                  <a:pt x="277116" y="660097"/>
                </a:lnTo>
                <a:lnTo>
                  <a:pt x="233174" y="635735"/>
                </a:lnTo>
                <a:lnTo>
                  <a:pt x="189304" y="611204"/>
                </a:lnTo>
                <a:lnTo>
                  <a:pt x="145479" y="586510"/>
                </a:lnTo>
                <a:lnTo>
                  <a:pt x="101676" y="561656"/>
                </a:lnTo>
                <a:lnTo>
                  <a:pt x="57869" y="536649"/>
                </a:lnTo>
                <a:lnTo>
                  <a:pt x="14034" y="511491"/>
                </a:lnTo>
                <a:lnTo>
                  <a:pt x="0" y="503401"/>
                </a:lnTo>
              </a:path>
              <a:path w="916940" h="1668779">
                <a:moveTo>
                  <a:pt x="0" y="0"/>
                </a:moveTo>
                <a:lnTo>
                  <a:pt x="7082" y="2007"/>
                </a:lnTo>
                <a:lnTo>
                  <a:pt x="23891" y="9718"/>
                </a:lnTo>
                <a:lnTo>
                  <a:pt x="67159" y="34232"/>
                </a:lnTo>
                <a:lnTo>
                  <a:pt x="110433" y="58741"/>
                </a:lnTo>
                <a:lnTo>
                  <a:pt x="153703" y="83258"/>
                </a:lnTo>
                <a:lnTo>
                  <a:pt x="196962" y="107798"/>
                </a:lnTo>
                <a:lnTo>
                  <a:pt x="240199" y="132375"/>
                </a:lnTo>
                <a:lnTo>
                  <a:pt x="283406" y="157003"/>
                </a:lnTo>
                <a:lnTo>
                  <a:pt x="326575" y="181698"/>
                </a:lnTo>
                <a:lnTo>
                  <a:pt x="369696" y="206473"/>
                </a:lnTo>
                <a:lnTo>
                  <a:pt x="412760" y="231343"/>
                </a:lnTo>
                <a:lnTo>
                  <a:pt x="455759" y="256322"/>
                </a:lnTo>
                <a:lnTo>
                  <a:pt x="498684" y="281425"/>
                </a:lnTo>
                <a:lnTo>
                  <a:pt x="541526" y="306666"/>
                </a:lnTo>
                <a:lnTo>
                  <a:pt x="584276" y="332060"/>
                </a:lnTo>
                <a:lnTo>
                  <a:pt x="626925" y="357621"/>
                </a:lnTo>
                <a:lnTo>
                  <a:pt x="669567" y="385320"/>
                </a:lnTo>
                <a:lnTo>
                  <a:pt x="709075" y="415200"/>
                </a:lnTo>
                <a:lnTo>
                  <a:pt x="745361" y="447247"/>
                </a:lnTo>
                <a:lnTo>
                  <a:pt x="778341" y="481448"/>
                </a:lnTo>
                <a:lnTo>
                  <a:pt x="807926" y="517790"/>
                </a:lnTo>
                <a:lnTo>
                  <a:pt x="834030" y="556257"/>
                </a:lnTo>
                <a:lnTo>
                  <a:pt x="856567" y="596838"/>
                </a:lnTo>
                <a:lnTo>
                  <a:pt x="875449" y="639517"/>
                </a:lnTo>
                <a:lnTo>
                  <a:pt x="890590" y="684282"/>
                </a:lnTo>
                <a:lnTo>
                  <a:pt x="901903" y="731118"/>
                </a:lnTo>
                <a:lnTo>
                  <a:pt x="909302" y="780012"/>
                </a:lnTo>
                <a:lnTo>
                  <a:pt x="912700" y="830950"/>
                </a:lnTo>
                <a:lnTo>
                  <a:pt x="913871" y="880418"/>
                </a:lnTo>
                <a:lnTo>
                  <a:pt x="914792" y="929892"/>
                </a:lnTo>
                <a:lnTo>
                  <a:pt x="915485" y="979373"/>
                </a:lnTo>
                <a:lnTo>
                  <a:pt x="915972" y="1028860"/>
                </a:lnTo>
                <a:lnTo>
                  <a:pt x="916274" y="1078352"/>
                </a:lnTo>
                <a:lnTo>
                  <a:pt x="916413" y="1127848"/>
                </a:lnTo>
                <a:lnTo>
                  <a:pt x="916410" y="1177348"/>
                </a:lnTo>
                <a:lnTo>
                  <a:pt x="916288" y="1226851"/>
                </a:lnTo>
                <a:lnTo>
                  <a:pt x="916067" y="1276355"/>
                </a:lnTo>
                <a:lnTo>
                  <a:pt x="915770" y="1325861"/>
                </a:lnTo>
                <a:lnTo>
                  <a:pt x="915418" y="1375368"/>
                </a:lnTo>
                <a:lnTo>
                  <a:pt x="915033" y="1424875"/>
                </a:lnTo>
                <a:lnTo>
                  <a:pt x="914635" y="1474380"/>
                </a:lnTo>
                <a:lnTo>
                  <a:pt x="914248" y="1523884"/>
                </a:lnTo>
                <a:lnTo>
                  <a:pt x="913892" y="1573386"/>
                </a:lnTo>
                <a:lnTo>
                  <a:pt x="913589" y="1622884"/>
                </a:lnTo>
                <a:lnTo>
                  <a:pt x="912047" y="1639865"/>
                </a:lnTo>
                <a:lnTo>
                  <a:pt x="907658" y="1657679"/>
                </a:lnTo>
                <a:lnTo>
                  <a:pt x="902607" y="1668686"/>
                </a:lnTo>
              </a:path>
            </a:pathLst>
          </a:custGeom>
          <a:ln w="5613">
            <a:solidFill>
              <a:srgbClr val="C4C3C3"/>
            </a:solidFill>
          </a:ln>
        </p:spPr>
        <p:txBody>
          <a:bodyPr wrap="square" lIns="0" tIns="0" rIns="0" bIns="0" rtlCol="0"/>
          <a:lstStyle/>
          <a:p>
            <a:pPr marL="0" marR="0" lvl="0" indent="0" algn="r" defTabSz="829178" rtl="1" eaLnBrk="1" fontAlgn="auto" latinLnBrk="0" hangingPunct="1">
              <a:lnSpc>
                <a:spcPct val="100000"/>
              </a:lnSpc>
              <a:spcBef>
                <a:spcPts val="0"/>
              </a:spcBef>
              <a:spcAft>
                <a:spcPts val="0"/>
              </a:spcAft>
              <a:buClrTx/>
              <a:buSzTx/>
              <a:buFontTx/>
              <a:buNone/>
              <a:tabLst/>
              <a:defRPr/>
            </a:pPr>
            <a:endParaRPr kumimoji="0" sz="1632"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BA0E4BF-0E37-BDE9-F9DB-A1705B9F95C3}"/>
              </a:ext>
            </a:extLst>
          </p:cNvPr>
          <p:cNvSpPr txBox="1"/>
          <p:nvPr/>
        </p:nvSpPr>
        <p:spPr>
          <a:xfrm>
            <a:off x="415741" y="683130"/>
            <a:ext cx="10597415" cy="5084533"/>
          </a:xfrm>
          <a:prstGeom prst="rect">
            <a:avLst/>
          </a:prstGeom>
          <a:noFill/>
        </p:spPr>
        <p:txBody>
          <a:bodyPr wrap="square">
            <a:spAutoFit/>
          </a:bodyPr>
          <a:lstStyle/>
          <a:p>
            <a:pPr algn="r" rtl="1">
              <a:lnSpc>
                <a:spcPct val="150000"/>
              </a:lnSpc>
            </a:pPr>
            <a:r>
              <a:rPr lang="ar-SA" sz="1600" b="1" dirty="0">
                <a:solidFill>
                  <a:schemeClr val="tx2"/>
                </a:solidFill>
              </a:rPr>
              <a:t>رسلتنا:</a:t>
            </a:r>
          </a:p>
          <a:p>
            <a:pPr algn="r" rtl="1">
              <a:lnSpc>
                <a:spcPct val="150000"/>
              </a:lnSpc>
            </a:pPr>
            <a:r>
              <a:rPr lang="ar-SA" sz="1600" dirty="0">
                <a:solidFill>
                  <a:schemeClr val="tx2"/>
                </a:solidFill>
              </a:rPr>
              <a:t>أن نقدم الخدمات بأعلى درجات الاحترافية بكفاءة وشفافية لتلبية متطلبات عملائنا في إدارة وتشغيل أعمالهم وأن نكون الخيار الأنسب لتلبية  متطلباتهم. </a:t>
            </a:r>
          </a:p>
          <a:p>
            <a:pPr algn="r" rtl="1">
              <a:lnSpc>
                <a:spcPct val="150000"/>
              </a:lnSpc>
            </a:pPr>
            <a:endParaRPr lang="ar-SA" sz="1600" b="1" dirty="0">
              <a:solidFill>
                <a:schemeClr val="tx2"/>
              </a:solidFill>
            </a:endParaRPr>
          </a:p>
          <a:p>
            <a:pPr algn="r" rtl="1">
              <a:lnSpc>
                <a:spcPct val="150000"/>
              </a:lnSpc>
            </a:pPr>
            <a:r>
              <a:rPr lang="ar-SA" sz="1600" b="1" dirty="0">
                <a:solidFill>
                  <a:schemeClr val="tx2"/>
                </a:solidFill>
              </a:rPr>
              <a:t>قيمنا</a:t>
            </a:r>
            <a:r>
              <a:rPr lang="en-US" sz="1600" b="1" dirty="0">
                <a:solidFill>
                  <a:schemeClr val="tx2"/>
                </a:solidFill>
              </a:rPr>
              <a:t> </a:t>
            </a:r>
            <a:r>
              <a:rPr lang="ar-SA" sz="1600" b="1" dirty="0">
                <a:solidFill>
                  <a:schemeClr val="tx2"/>
                </a:solidFill>
              </a:rPr>
              <a:t> الاساسية:</a:t>
            </a:r>
            <a:endParaRPr lang="ar-SA" sz="1400" b="1" dirty="0">
              <a:solidFill>
                <a:schemeClr val="tx2"/>
              </a:solidFill>
            </a:endParaRPr>
          </a:p>
          <a:p>
            <a:pPr marL="742950" lvl="1" indent="-285750" algn="r" rtl="1">
              <a:lnSpc>
                <a:spcPct val="150000"/>
              </a:lnSpc>
              <a:buFont typeface="Arial" panose="020B0604020202020204" pitchFamily="34" charset="0"/>
              <a:buChar char="•"/>
            </a:pPr>
            <a:r>
              <a:rPr lang="ar-SA" sz="1400" dirty="0">
                <a:solidFill>
                  <a:schemeClr val="tx2"/>
                </a:solidFill>
              </a:rPr>
              <a:t>التميز في خدمة العملاء </a:t>
            </a:r>
          </a:p>
          <a:p>
            <a:pPr marL="742950" lvl="1" indent="-285750" algn="r" rtl="1">
              <a:lnSpc>
                <a:spcPct val="150000"/>
              </a:lnSpc>
              <a:buFont typeface="Arial" panose="020B0604020202020204" pitchFamily="34" charset="0"/>
              <a:buChar char="•"/>
            </a:pPr>
            <a:r>
              <a:rPr lang="ar-SA" sz="1400" dirty="0">
                <a:solidFill>
                  <a:schemeClr val="tx2"/>
                </a:solidFill>
              </a:rPr>
              <a:t>الاحترافية </a:t>
            </a:r>
          </a:p>
          <a:p>
            <a:pPr marL="742950" lvl="1" indent="-285750" algn="r" rtl="1">
              <a:lnSpc>
                <a:spcPct val="150000"/>
              </a:lnSpc>
              <a:buFont typeface="Arial" panose="020B0604020202020204" pitchFamily="34" charset="0"/>
              <a:buChar char="•"/>
            </a:pPr>
            <a:r>
              <a:rPr lang="ar-SA" sz="1400" dirty="0">
                <a:solidFill>
                  <a:schemeClr val="tx2"/>
                </a:solidFill>
              </a:rPr>
              <a:t>الصدق والشفافية</a:t>
            </a:r>
          </a:p>
          <a:p>
            <a:pPr marL="742950" lvl="1" indent="-285750" algn="r" rtl="1">
              <a:lnSpc>
                <a:spcPct val="150000"/>
              </a:lnSpc>
              <a:buFont typeface="Arial" panose="020B0604020202020204" pitchFamily="34" charset="0"/>
              <a:buChar char="•"/>
            </a:pPr>
            <a:r>
              <a:rPr lang="ar-SA" sz="1400" dirty="0">
                <a:solidFill>
                  <a:schemeClr val="tx2"/>
                </a:solidFill>
              </a:rPr>
              <a:t>المصداقية </a:t>
            </a:r>
          </a:p>
          <a:p>
            <a:pPr marL="742950" lvl="1" indent="-285750" algn="r" rtl="1">
              <a:lnSpc>
                <a:spcPct val="150000"/>
              </a:lnSpc>
              <a:buFont typeface="Arial" panose="020B0604020202020204" pitchFamily="34" charset="0"/>
              <a:buChar char="•"/>
            </a:pPr>
            <a:r>
              <a:rPr lang="ar-SA" sz="1400" dirty="0">
                <a:solidFill>
                  <a:schemeClr val="tx2"/>
                </a:solidFill>
              </a:rPr>
              <a:t>الثقة</a:t>
            </a:r>
          </a:p>
          <a:p>
            <a:pPr marL="742950" lvl="1" indent="-285750" algn="r" rtl="1">
              <a:lnSpc>
                <a:spcPct val="150000"/>
              </a:lnSpc>
              <a:buFont typeface="Arial" panose="020B0604020202020204" pitchFamily="34" charset="0"/>
              <a:buChar char="•"/>
            </a:pPr>
            <a:r>
              <a:rPr lang="ar-SA" sz="1400" dirty="0">
                <a:solidFill>
                  <a:schemeClr val="tx2"/>
                </a:solidFill>
              </a:rPr>
              <a:t>الابتكار</a:t>
            </a:r>
          </a:p>
          <a:p>
            <a:pPr marL="742950" lvl="1" indent="-285750" algn="r" rtl="1">
              <a:lnSpc>
                <a:spcPct val="150000"/>
              </a:lnSpc>
              <a:buFont typeface="Arial" panose="020B0604020202020204" pitchFamily="34" charset="0"/>
              <a:buChar char="•"/>
            </a:pPr>
            <a:r>
              <a:rPr lang="ar-SA" sz="1400" dirty="0">
                <a:solidFill>
                  <a:schemeClr val="tx2"/>
                </a:solidFill>
              </a:rPr>
              <a:t>تدريب وتأهيل الموارد البشرية</a:t>
            </a:r>
            <a:endParaRPr lang="en-US" sz="1400" dirty="0">
              <a:solidFill>
                <a:schemeClr val="tx2"/>
              </a:solidFill>
            </a:endParaRPr>
          </a:p>
          <a:p>
            <a:pPr marL="742950" lvl="1" indent="-285750" algn="r" rtl="1">
              <a:lnSpc>
                <a:spcPct val="150000"/>
              </a:lnSpc>
              <a:buFont typeface="Arial" panose="020B0604020202020204" pitchFamily="34" charset="0"/>
              <a:buChar char="•"/>
            </a:pPr>
            <a:r>
              <a:rPr lang="ar-SA" sz="1400" dirty="0">
                <a:solidFill>
                  <a:schemeClr val="tx2"/>
                </a:solidFill>
              </a:rPr>
              <a:t>التعاون من اجل النجاح</a:t>
            </a:r>
          </a:p>
          <a:p>
            <a:pPr marL="742950" lvl="1" indent="-285750" algn="r" rtl="1">
              <a:lnSpc>
                <a:spcPct val="150000"/>
              </a:lnSpc>
              <a:buFont typeface="Arial" panose="020B0604020202020204" pitchFamily="34" charset="0"/>
              <a:buChar char="•"/>
            </a:pPr>
            <a:r>
              <a:rPr lang="ar-SA" sz="1400" dirty="0">
                <a:solidFill>
                  <a:schemeClr val="tx2"/>
                </a:solidFill>
              </a:rPr>
              <a:t>الولاء للعميل</a:t>
            </a:r>
          </a:p>
          <a:p>
            <a:pPr algn="r" rtl="1">
              <a:lnSpc>
                <a:spcPct val="150000"/>
              </a:lnSpc>
            </a:pPr>
            <a:endParaRPr lang="ar-SA" sz="1400" dirty="0">
              <a:solidFill>
                <a:schemeClr val="tx2"/>
              </a:solidFill>
            </a:endParaRPr>
          </a:p>
          <a:p>
            <a:pPr algn="r" rtl="1">
              <a:lnSpc>
                <a:spcPct val="150000"/>
              </a:lnSpc>
            </a:pPr>
            <a:endParaRPr lang="ar-SA" sz="1400" dirty="0"/>
          </a:p>
        </p:txBody>
      </p:sp>
    </p:spTree>
    <p:extLst>
      <p:ext uri="{BB962C8B-B14F-4D97-AF65-F5344CB8AC3E}">
        <p14:creationId xmlns:p14="http://schemas.microsoft.com/office/powerpoint/2010/main" val="2749861334"/>
      </p:ext>
    </p:extLst>
  </p:cSld>
  <p:clrMapOvr>
    <a:masterClrMapping/>
  </p:clrMapOvr>
</p:sld>
</file>

<file path=ppt/theme/theme1.xml><?xml version="1.0" encoding="utf-8"?>
<a:theme xmlns:a="http://schemas.openxmlformats.org/drawingml/2006/main" name="1_Office Theme">
  <a:themeElements>
    <a:clrScheme name="Theme blue">
      <a:dk1>
        <a:srgbClr val="898989"/>
      </a:dk1>
      <a:lt1>
        <a:srgbClr val="FFFFFF"/>
      </a:lt1>
      <a:dk2>
        <a:srgbClr val="272829"/>
      </a:dk2>
      <a:lt2>
        <a:srgbClr val="FFFFFF"/>
      </a:lt2>
      <a:accent1>
        <a:srgbClr val="23C35E"/>
      </a:accent1>
      <a:accent2>
        <a:srgbClr val="159596"/>
      </a:accent2>
      <a:accent3>
        <a:srgbClr val="1264C3"/>
      </a:accent3>
      <a:accent4>
        <a:srgbClr val="0547A3"/>
      </a:accent4>
      <a:accent5>
        <a:srgbClr val="153789"/>
      </a:accent5>
      <a:accent6>
        <a:srgbClr val="A4ACB5"/>
      </a:accent6>
      <a:hlink>
        <a:srgbClr val="32A79F"/>
      </a:hlink>
      <a:folHlink>
        <a:srgbClr val="89E1D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34621</TotalTime>
  <Words>2676</Words>
  <Application>Microsoft Office PowerPoint</Application>
  <PresentationFormat>Widescreen</PresentationFormat>
  <Paragraphs>216</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Lato Light</vt:lpstr>
      <vt:lpstr>Poppins</vt:lpstr>
      <vt:lpstr>Poppins Medium</vt:lpstr>
      <vt:lpstr>Tw Cen MT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Omer Qudah</dc:creator>
  <cp:lastModifiedBy>Omer Qudah</cp:lastModifiedBy>
  <cp:revision>803</cp:revision>
  <dcterms:created xsi:type="dcterms:W3CDTF">2023-11-26T12:09:07Z</dcterms:created>
  <dcterms:modified xsi:type="dcterms:W3CDTF">2025-02-05T12:40:33Z</dcterms:modified>
</cp:coreProperties>
</file>